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80" r:id="rId5"/>
    <p:sldId id="281" r:id="rId6"/>
    <p:sldId id="282" r:id="rId7"/>
    <p:sldId id="259" r:id="rId8"/>
    <p:sldId id="260" r:id="rId9"/>
    <p:sldId id="261" r:id="rId10"/>
    <p:sldId id="279" r:id="rId11"/>
    <p:sldId id="262" r:id="rId12"/>
    <p:sldId id="263" r:id="rId13"/>
    <p:sldId id="264" r:id="rId14"/>
    <p:sldId id="265" r:id="rId15"/>
    <p:sldId id="283" r:id="rId16"/>
    <p:sldId id="266" r:id="rId17"/>
    <p:sldId id="267" r:id="rId18"/>
    <p:sldId id="284" r:id="rId19"/>
    <p:sldId id="268" r:id="rId20"/>
    <p:sldId id="269" r:id="rId21"/>
    <p:sldId id="270" r:id="rId22"/>
    <p:sldId id="297" r:id="rId23"/>
    <p:sldId id="285" r:id="rId24"/>
    <p:sldId id="286" r:id="rId25"/>
    <p:sldId id="287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78" r:id="rId43"/>
  </p:sldIdLst>
  <p:sldSz cx="12192000" cy="6858000"/>
  <p:notesSz cx="6858000" cy="9144000"/>
  <p:embeddedFontLst>
    <p:embeddedFont>
      <p:font typeface="HelloFont WenYiHei" panose="02020500000000000000" charset="-122"/>
      <p:regular r:id="rId44"/>
    </p:embeddedFont>
    <p:embeddedFont>
      <p:font typeface="OPPOSans B" panose="02020500000000000000" charset="-122"/>
      <p:regular r:id="rId45"/>
    </p:embeddedFont>
    <p:embeddedFont>
      <p:font typeface="OPPOSans H" panose="02020500000000000000" charset="-122"/>
      <p:regular r:id="rId46"/>
    </p:embeddedFont>
    <p:embeddedFont>
      <p:font typeface="Source Han Sans" panose="02020500000000000000" charset="-128"/>
      <p:regular r:id="rId47"/>
    </p:embeddedFont>
    <p:embeddedFont>
      <p:font typeface="Source Han Sans CN Bold" panose="02020500000000000000" charset="-128"/>
      <p:regular r:id="rId48"/>
    </p:embeddedFont>
    <p:embeddedFont>
      <p:font typeface="標楷體" panose="03000509000000000000" pitchFamily="65" charset="-120"/>
      <p:regular r:id="rId49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6.107&#23416;&#24180;&#24230;&#23416;&#29983;&#20581;&#24247;&#36039;&#26009;&#21345;.docx" TargetMode="External"/><Relationship Id="rId2" Type="http://schemas.openxmlformats.org/officeDocument/2006/relationships/hyperlink" Target="7.107&#23416;&#24180;&#24230;&#32202;&#24613;&#20107;&#20214;&#32879;&#32097;&#34920;.docx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package" Target="../embeddings/Microsoft_PowerPoint_Presentation.pptx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alphaModFix/>
          </a:blip>
          <a:srcRect l="295" t="947" r="1330" b="12126"/>
          <a:stretch>
            <a:fillRect/>
          </a:stretch>
        </p:blipFill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39416" y="1085447"/>
            <a:ext cx="10801350" cy="5256213"/>
          </a:xfrm>
          <a:prstGeom prst="roundRect">
            <a:avLst>
              <a:gd name="adj" fmla="val 3759"/>
            </a:avLst>
          </a:prstGeom>
          <a:solidFill>
            <a:schemeClr val="accent1">
              <a:lumMod val="75000"/>
            </a:schemeClr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95325" y="981075"/>
            <a:ext cx="10801350" cy="5256213"/>
          </a:xfrm>
          <a:prstGeom prst="roundRect">
            <a:avLst>
              <a:gd name="adj" fmla="val 3927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5074896" flipV="1">
            <a:off x="3333432" y="5359422"/>
            <a:ext cx="1326802" cy="2564028"/>
          </a:xfrm>
          <a:custGeom>
            <a:avLst/>
            <a:gdLst>
              <a:gd name="connsiteX0" fmla="*/ 870457 w 1326802"/>
              <a:gd name="connsiteY0" fmla="*/ 2564028 h 2564028"/>
              <a:gd name="connsiteX1" fmla="*/ 0 w 1326802"/>
              <a:gd name="connsiteY1" fmla="*/ 0 h 2564028"/>
              <a:gd name="connsiteX2" fmla="*/ 129312 w 1326802"/>
              <a:gd name="connsiteY2" fmla="*/ 19736 h 2564028"/>
              <a:gd name="connsiteX3" fmla="*/ 1326802 w 1326802"/>
              <a:gd name="connsiteY3" fmla="*/ 1489006 h 2564028"/>
              <a:gd name="connsiteX4" fmla="*/ 900184 w 1326802"/>
              <a:gd name="connsiteY4" fmla="*/ 2536684 h 2564028"/>
            </a:gdLst>
            <a:ahLst/>
            <a:cxnLst/>
            <a:rect l="l" t="t" r="r" b="b"/>
            <a:pathLst>
              <a:path w="1326802" h="2564028">
                <a:moveTo>
                  <a:pt x="870457" y="2564028"/>
                </a:moveTo>
                <a:lnTo>
                  <a:pt x="0" y="0"/>
                </a:lnTo>
                <a:lnTo>
                  <a:pt x="129312" y="19736"/>
                </a:lnTo>
                <a:cubicBezTo>
                  <a:pt x="812718" y="159580"/>
                  <a:pt x="1326802" y="764257"/>
                  <a:pt x="1326802" y="1489006"/>
                </a:cubicBezTo>
                <a:cubicBezTo>
                  <a:pt x="1326802" y="1896676"/>
                  <a:pt x="1164143" y="2266356"/>
                  <a:pt x="900184" y="253668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515294" y="2318669"/>
            <a:ext cx="5549258" cy="24659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7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11</a:t>
            </a:r>
            <a:r>
              <a:rPr kumimoji="1" lang="en-US" altLang="zh-TW" sz="47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4</a:t>
            </a:r>
            <a:r>
              <a:rPr kumimoji="1" lang="en-US" altLang="zh-CN" sz="47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學年度新生報到學務處報告事項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5839177" y="5126733"/>
            <a:ext cx="1643116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11" name="标题 1"/>
          <p:cNvSpPr txBox="1"/>
          <p:nvPr/>
        </p:nvSpPr>
        <p:spPr>
          <a:xfrm flipH="1">
            <a:off x="6014369" y="4972892"/>
            <a:ext cx="4667121" cy="6282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" scaled="0"/>
          </a:gradFill>
          <a:ln w="12700" cap="flat">
            <a:noFill/>
            <a:miter/>
          </a:ln>
          <a:effectLst>
            <a:outerShdw blurRad="63500" sx="102000" sy="102000" algn="ctr" rotWithShape="0">
              <a:schemeClr val="accent1">
                <a:lumMod val="20000"/>
                <a:lumOff val="8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0800000">
            <a:off x="1703512" y="0"/>
            <a:ext cx="2438475" cy="1609341"/>
          </a:xfrm>
          <a:custGeom>
            <a:avLst/>
            <a:gdLst>
              <a:gd name="connsiteX0" fmla="*/ 2380106 w 2438475"/>
              <a:gd name="connsiteY0" fmla="*/ 1609341 h 1609341"/>
              <a:gd name="connsiteX1" fmla="*/ 58370 w 2438475"/>
              <a:gd name="connsiteY1" fmla="*/ 1609341 h 1609341"/>
              <a:gd name="connsiteX2" fmla="*/ 24771 w 2438475"/>
              <a:gd name="connsiteY2" fmla="*/ 1498615 h 1609341"/>
              <a:gd name="connsiteX3" fmla="*/ 0 w 2438475"/>
              <a:gd name="connsiteY3" fmla="*/ 1247251 h 1609341"/>
              <a:gd name="connsiteX4" fmla="*/ 1219238 w 2438475"/>
              <a:gd name="connsiteY4" fmla="*/ 0 h 1609341"/>
              <a:gd name="connsiteX5" fmla="*/ 2438475 w 2438475"/>
              <a:gd name="connsiteY5" fmla="*/ 1247251 h 1609341"/>
              <a:gd name="connsiteX6" fmla="*/ 2413705 w 2438475"/>
              <a:gd name="connsiteY6" fmla="*/ 1498615 h 1609341"/>
            </a:gdLst>
            <a:ahLst/>
            <a:cxnLst/>
            <a:rect l="l" t="t" r="r" b="b"/>
            <a:pathLst>
              <a:path w="2438475" h="1609341">
                <a:moveTo>
                  <a:pt x="2380106" y="1609341"/>
                </a:moveTo>
                <a:lnTo>
                  <a:pt x="58370" y="1609341"/>
                </a:lnTo>
                <a:lnTo>
                  <a:pt x="24771" y="1498615"/>
                </a:lnTo>
                <a:cubicBezTo>
                  <a:pt x="8529" y="1417422"/>
                  <a:pt x="0" y="1333355"/>
                  <a:pt x="0" y="1247251"/>
                </a:cubicBezTo>
                <a:cubicBezTo>
                  <a:pt x="0" y="558414"/>
                  <a:pt x="545872" y="0"/>
                  <a:pt x="1219238" y="0"/>
                </a:cubicBezTo>
                <a:cubicBezTo>
                  <a:pt x="1892604" y="0"/>
                  <a:pt x="2438475" y="558414"/>
                  <a:pt x="2438475" y="1247251"/>
                </a:cubicBezTo>
                <a:cubicBezTo>
                  <a:pt x="2438475" y="1333355"/>
                  <a:pt x="2429946" y="1417422"/>
                  <a:pt x="2413705" y="1498615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434157" y="4984658"/>
            <a:ext cx="3937697" cy="40273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2025/05/24</a:t>
            </a:r>
            <a:endParaRPr kumimoji="1"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0" y="576926"/>
            <a:ext cx="4362653" cy="6281075"/>
          </a:xfrm>
          <a:custGeom>
            <a:avLst/>
            <a:gdLst>
              <a:gd name="connsiteX0" fmla="*/ 379173 w 3821903"/>
              <a:gd name="connsiteY0" fmla="*/ 0 h 6281075"/>
              <a:gd name="connsiteX1" fmla="*/ 3821903 w 3821903"/>
              <a:gd name="connsiteY1" fmla="*/ 3442730 h 6281075"/>
              <a:gd name="connsiteX2" fmla="*/ 2569069 w 3821903"/>
              <a:gd name="connsiteY2" fmla="*/ 6099308 h 6281075"/>
              <a:gd name="connsiteX3" fmla="*/ 2325995 w 3821903"/>
              <a:gd name="connsiteY3" fmla="*/ 6281075 h 6281075"/>
              <a:gd name="connsiteX4" fmla="*/ 0 w 3821903"/>
              <a:gd name="connsiteY4" fmla="*/ 6281075 h 6281075"/>
              <a:gd name="connsiteX5" fmla="*/ 0 w 3821903"/>
              <a:gd name="connsiteY5" fmla="*/ 21228 h 6281075"/>
              <a:gd name="connsiteX6" fmla="*/ 27174 w 3821903"/>
              <a:gd name="connsiteY6" fmla="*/ 17775 h 6281075"/>
              <a:gd name="connsiteX7" fmla="*/ 379173 w 3821903"/>
              <a:gd name="connsiteY7" fmla="*/ 0 h 6281075"/>
            </a:gdLst>
            <a:ahLst/>
            <a:cxnLst/>
            <a:rect l="l" t="t" r="r" b="b"/>
            <a:pathLst>
              <a:path w="3821903" h="6281075">
                <a:moveTo>
                  <a:pt x="379173" y="0"/>
                </a:moveTo>
                <a:cubicBezTo>
                  <a:pt x="2280540" y="0"/>
                  <a:pt x="3821903" y="1541363"/>
                  <a:pt x="3821903" y="3442730"/>
                </a:cubicBezTo>
                <a:cubicBezTo>
                  <a:pt x="3821903" y="4512249"/>
                  <a:pt x="3334206" y="5467861"/>
                  <a:pt x="2569069" y="6099308"/>
                </a:cubicBezTo>
                <a:lnTo>
                  <a:pt x="2325995" y="6281075"/>
                </a:lnTo>
                <a:lnTo>
                  <a:pt x="0" y="6281075"/>
                </a:lnTo>
                <a:lnTo>
                  <a:pt x="0" y="21228"/>
                </a:lnTo>
                <a:lnTo>
                  <a:pt x="27174" y="17775"/>
                </a:lnTo>
                <a:cubicBezTo>
                  <a:pt x="142909" y="6021"/>
                  <a:pt x="260338" y="0"/>
                  <a:pt x="379173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632504" y="5200315"/>
            <a:ext cx="1559496" cy="1657685"/>
          </a:xfrm>
          <a:custGeom>
            <a:avLst/>
            <a:gdLst>
              <a:gd name="connsiteX0" fmla="*/ 1979154 w 1979154"/>
              <a:gd name="connsiteY0" fmla="*/ 0 h 2103767"/>
              <a:gd name="connsiteX1" fmla="*/ 1979154 w 1979154"/>
              <a:gd name="connsiteY1" fmla="*/ 2103767 h 2103767"/>
              <a:gd name="connsiteX2" fmla="*/ 0 w 1979154"/>
              <a:gd name="connsiteY2" fmla="*/ 2103767 h 2103767"/>
              <a:gd name="connsiteX3" fmla="*/ 5830 w 1979154"/>
              <a:gd name="connsiteY3" fmla="*/ 1984877 h 2103767"/>
              <a:gd name="connsiteX4" fmla="*/ 1931085 w 1979154"/>
              <a:gd name="connsiteY4" fmla="*/ 2500 h 2103767"/>
            </a:gdLst>
            <a:ahLst/>
            <a:cxnLst/>
            <a:rect l="l" t="t" r="r" b="b"/>
            <a:pathLst>
              <a:path w="1979154" h="2103767">
                <a:moveTo>
                  <a:pt x="1979154" y="0"/>
                </a:moveTo>
                <a:lnTo>
                  <a:pt x="1979154" y="2103767"/>
                </a:lnTo>
                <a:lnTo>
                  <a:pt x="0" y="2103767"/>
                </a:lnTo>
                <a:lnTo>
                  <a:pt x="5830" y="1984877"/>
                </a:lnTo>
                <a:cubicBezTo>
                  <a:pt x="108922" y="939626"/>
                  <a:pt x="915953" y="108651"/>
                  <a:pt x="1931085" y="250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1862538" y="0"/>
            <a:ext cx="329462" cy="329462"/>
          </a:xfrm>
          <a:custGeom>
            <a:avLst/>
            <a:gdLst>
              <a:gd name="connsiteX0" fmla="*/ 0 w 329462"/>
              <a:gd name="connsiteY0" fmla="*/ 0 h 329462"/>
              <a:gd name="connsiteX1" fmla="*/ 329462 w 329462"/>
              <a:gd name="connsiteY1" fmla="*/ 0 h 329462"/>
              <a:gd name="connsiteX2" fmla="*/ 329462 w 329462"/>
              <a:gd name="connsiteY2" fmla="*/ 329462 h 329462"/>
              <a:gd name="connsiteX3" fmla="*/ 0 w 329462"/>
              <a:gd name="connsiteY3" fmla="*/ 0 h 329462"/>
            </a:gdLst>
            <a:ahLst/>
            <a:cxnLst/>
            <a:rect l="l" t="t" r="r" b="b"/>
            <a:pathLst>
              <a:path w="329462" h="329462">
                <a:moveTo>
                  <a:pt x="0" y="0"/>
                </a:moveTo>
                <a:lnTo>
                  <a:pt x="329462" y="0"/>
                </a:lnTo>
                <a:lnTo>
                  <a:pt x="329462" y="329462"/>
                </a:lnTo>
                <a:cubicBezTo>
                  <a:pt x="147505" y="329462"/>
                  <a:pt x="0" y="18195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394394" y="1150269"/>
            <a:ext cx="7670158" cy="11070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5800" dirty="0">
                <a:ln w="12700">
                  <a:noFill/>
                </a:ln>
                <a:solidFill>
                  <a:srgbClr val="F2F2F2">
                    <a:alpha val="61000"/>
                  </a:srgbClr>
                </a:solidFill>
                <a:latin typeface="OPPOSans B"/>
                <a:ea typeface="OPPOSans B"/>
                <a:cs typeface="OPPOSans B"/>
              </a:rPr>
              <a:t>PowerPoint design</a:t>
            </a:r>
            <a:endParaRPr kumimoji="1" lang="zh-CN" altLang="en-US" dirty="0"/>
          </a:p>
        </p:txBody>
      </p:sp>
      <p:sp>
        <p:nvSpPr>
          <p:cNvPr id="19" name="标题 1"/>
          <p:cNvSpPr txBox="1"/>
          <p:nvPr/>
        </p:nvSpPr>
        <p:spPr>
          <a:xfrm>
            <a:off x="10282989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344675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996387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058073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9709785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9771471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01" y="52738"/>
            <a:ext cx="1229054" cy="1205694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" y="-1"/>
            <a:ext cx="4939695" cy="685800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rgbClr val="000000">
                <a:alpha val="72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 extrusionH="146050" contourW="19050">
            <a:bevelT prst="relaxedInset"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86626" y="1701111"/>
            <a:ext cx="1046295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zh-TW" altLang="en-US" sz="3200" b="1" u="sng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活動結束後</a:t>
            </a:r>
            <a:r>
              <a:rPr lang="zh-TW" altLang="en-US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，可參考下列車次：</a:t>
            </a:r>
            <a:r>
              <a:rPr lang="en-US" altLang="zh-TW" sz="3200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報到當日</a:t>
            </a:r>
            <a:r>
              <a:rPr lang="zh-TW" altLang="zh-TW" sz="3200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調查</a:t>
            </a:r>
            <a:r>
              <a:rPr lang="en-US" altLang="zh-TW" sz="3200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200" b="1" dirty="0">
              <a:solidFill>
                <a:srgbClr val="54849A">
                  <a:lumMod val="75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lvl="0" indent="-514350" defTabSz="457200">
              <a:buFont typeface="+mj-lt"/>
              <a:buAutoNum type="arabicPeriod"/>
            </a:pPr>
            <a:r>
              <a:rPr lang="zh-TW" altLang="en-US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大林校區同學</a:t>
            </a:r>
            <a:r>
              <a:rPr lang="en-US" altLang="zh-TW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(8/21)</a:t>
            </a:r>
            <a:r>
              <a:rPr lang="zh-TW" altLang="en-US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可搭乘嘉義客運投幣接駁車，載送至嘉義火車站（一趟＄</a:t>
            </a:r>
            <a:r>
              <a:rPr lang="en-US" altLang="zh-TW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lang="zh-TW" altLang="en-US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），經大林火車站（＄</a:t>
            </a:r>
            <a:r>
              <a:rPr lang="en-US" altLang="zh-TW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25</a:t>
            </a:r>
            <a:r>
              <a:rPr lang="zh-TW" altLang="en-US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），請自備零錢。</a:t>
            </a:r>
          </a:p>
          <a:p>
            <a:pPr marL="514350" lvl="0" indent="-514350" defTabSz="457200">
              <a:buFont typeface="+mj-lt"/>
              <a:buAutoNum type="arabicPeriod"/>
            </a:pPr>
            <a:r>
              <a:rPr lang="zh-TW" altLang="en-US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嘉義校區同學</a:t>
            </a:r>
            <a:r>
              <a:rPr lang="en-US" altLang="zh-TW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(8/22)</a:t>
            </a:r>
            <a:r>
              <a:rPr lang="zh-TW" altLang="en-US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可搭乘嘉義客運投幣接駁車載送至嘉義火車站</a:t>
            </a:r>
            <a:r>
              <a:rPr lang="en-US" altLang="zh-TW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（一趟＄</a:t>
            </a:r>
            <a:r>
              <a:rPr lang="en-US" altLang="zh-TW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25</a:t>
            </a:r>
            <a:r>
              <a:rPr lang="zh-TW" altLang="en-US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en-US" altLang="zh-TW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200" b="1" dirty="0">
                <a:solidFill>
                  <a:srgbClr val="54849A">
                    <a:lumMod val="75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請自備零錢。</a:t>
            </a:r>
          </a:p>
        </p:txBody>
      </p:sp>
      <p:grpSp>
        <p:nvGrpSpPr>
          <p:cNvPr id="6" name="群組 5"/>
          <p:cNvGrpSpPr/>
          <p:nvPr/>
        </p:nvGrpSpPr>
        <p:grpSpPr>
          <a:xfrm rot="10507605">
            <a:off x="654295" y="1021129"/>
            <a:ext cx="1098903" cy="1107986"/>
            <a:chOff x="1801451" y="1485830"/>
            <a:chExt cx="1098903" cy="1107986"/>
          </a:xfrm>
        </p:grpSpPr>
        <p:sp>
          <p:nvSpPr>
            <p:cNvPr id="7" name="标题 1"/>
            <p:cNvSpPr txBox="1"/>
            <p:nvPr/>
          </p:nvSpPr>
          <p:spPr>
            <a:xfrm rot="11339608">
              <a:off x="1871371" y="1554829"/>
              <a:ext cx="959063" cy="969988"/>
            </a:xfrm>
            <a:prstGeom prst="blockArc">
              <a:avLst>
                <a:gd name="adj1" fmla="val 4131234"/>
                <a:gd name="adj2" fmla="val 21435934"/>
                <a:gd name="adj3" fmla="val 10263"/>
              </a:avLst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11339608">
              <a:off x="2041290" y="1726684"/>
              <a:ext cx="619225" cy="626278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r>
                <a:rPr kumimoji="1" lang="en-US" altLang="zh-TW" dirty="0"/>
                <a:t>02</a:t>
              </a:r>
              <a:endParaRPr kumimoji="1"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8491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alphaModFix/>
          </a:blip>
          <a:srcRect l="295" t="947" r="1330" b="12126"/>
          <a:stretch>
            <a:fillRect/>
          </a:stretch>
        </p:blipFill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551234" y="1085447"/>
            <a:ext cx="10801350" cy="5256213"/>
          </a:xfrm>
          <a:prstGeom prst="roundRect">
            <a:avLst>
              <a:gd name="adj" fmla="val 3759"/>
            </a:avLst>
          </a:prstGeom>
          <a:solidFill>
            <a:schemeClr val="accent1">
              <a:lumMod val="75000"/>
            </a:schemeClr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695324" y="908720"/>
            <a:ext cx="11087321" cy="5395374"/>
          </a:xfrm>
          <a:prstGeom prst="roundRect">
            <a:avLst>
              <a:gd name="adj" fmla="val 3927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0800000" flipH="1">
            <a:off x="8050013" y="0"/>
            <a:ext cx="2438475" cy="1609341"/>
          </a:xfrm>
          <a:custGeom>
            <a:avLst/>
            <a:gdLst>
              <a:gd name="connsiteX0" fmla="*/ 2380106 w 2438475"/>
              <a:gd name="connsiteY0" fmla="*/ 1609341 h 1609341"/>
              <a:gd name="connsiteX1" fmla="*/ 58370 w 2438475"/>
              <a:gd name="connsiteY1" fmla="*/ 1609341 h 1609341"/>
              <a:gd name="connsiteX2" fmla="*/ 24771 w 2438475"/>
              <a:gd name="connsiteY2" fmla="*/ 1498615 h 1609341"/>
              <a:gd name="connsiteX3" fmla="*/ 0 w 2438475"/>
              <a:gd name="connsiteY3" fmla="*/ 1247251 h 1609341"/>
              <a:gd name="connsiteX4" fmla="*/ 1219238 w 2438475"/>
              <a:gd name="connsiteY4" fmla="*/ 0 h 1609341"/>
              <a:gd name="connsiteX5" fmla="*/ 2438475 w 2438475"/>
              <a:gd name="connsiteY5" fmla="*/ 1247251 h 1609341"/>
              <a:gd name="connsiteX6" fmla="*/ 2413705 w 2438475"/>
              <a:gd name="connsiteY6" fmla="*/ 1498615 h 1609341"/>
            </a:gdLst>
            <a:ahLst/>
            <a:cxnLst/>
            <a:rect l="l" t="t" r="r" b="b"/>
            <a:pathLst>
              <a:path w="2438475" h="1609341">
                <a:moveTo>
                  <a:pt x="2380106" y="1609341"/>
                </a:moveTo>
                <a:lnTo>
                  <a:pt x="58370" y="1609341"/>
                </a:lnTo>
                <a:lnTo>
                  <a:pt x="24771" y="1498615"/>
                </a:lnTo>
                <a:cubicBezTo>
                  <a:pt x="8529" y="1417422"/>
                  <a:pt x="0" y="1333355"/>
                  <a:pt x="0" y="1247251"/>
                </a:cubicBezTo>
                <a:cubicBezTo>
                  <a:pt x="0" y="558414"/>
                  <a:pt x="545872" y="0"/>
                  <a:pt x="1219238" y="0"/>
                </a:cubicBezTo>
                <a:cubicBezTo>
                  <a:pt x="1892604" y="0"/>
                  <a:pt x="2438475" y="558414"/>
                  <a:pt x="2438475" y="1247251"/>
                </a:cubicBezTo>
                <a:cubicBezTo>
                  <a:pt x="2438475" y="1333355"/>
                  <a:pt x="2429946" y="1417422"/>
                  <a:pt x="2413705" y="1498615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7829347" y="576926"/>
            <a:ext cx="4362653" cy="6281075"/>
          </a:xfrm>
          <a:custGeom>
            <a:avLst/>
            <a:gdLst>
              <a:gd name="connsiteX0" fmla="*/ 379173 w 3821903"/>
              <a:gd name="connsiteY0" fmla="*/ 0 h 6281075"/>
              <a:gd name="connsiteX1" fmla="*/ 3821903 w 3821903"/>
              <a:gd name="connsiteY1" fmla="*/ 3442730 h 6281075"/>
              <a:gd name="connsiteX2" fmla="*/ 2569069 w 3821903"/>
              <a:gd name="connsiteY2" fmla="*/ 6099308 h 6281075"/>
              <a:gd name="connsiteX3" fmla="*/ 2325995 w 3821903"/>
              <a:gd name="connsiteY3" fmla="*/ 6281075 h 6281075"/>
              <a:gd name="connsiteX4" fmla="*/ 0 w 3821903"/>
              <a:gd name="connsiteY4" fmla="*/ 6281075 h 6281075"/>
              <a:gd name="connsiteX5" fmla="*/ 0 w 3821903"/>
              <a:gd name="connsiteY5" fmla="*/ 21228 h 6281075"/>
              <a:gd name="connsiteX6" fmla="*/ 27174 w 3821903"/>
              <a:gd name="connsiteY6" fmla="*/ 17775 h 6281075"/>
              <a:gd name="connsiteX7" fmla="*/ 379173 w 3821903"/>
              <a:gd name="connsiteY7" fmla="*/ 0 h 6281075"/>
            </a:gdLst>
            <a:ahLst/>
            <a:cxnLst/>
            <a:rect l="l" t="t" r="r" b="b"/>
            <a:pathLst>
              <a:path w="3821903" h="6281075">
                <a:moveTo>
                  <a:pt x="379173" y="0"/>
                </a:moveTo>
                <a:cubicBezTo>
                  <a:pt x="2280540" y="0"/>
                  <a:pt x="3821903" y="1541363"/>
                  <a:pt x="3821903" y="3442730"/>
                </a:cubicBezTo>
                <a:cubicBezTo>
                  <a:pt x="3821903" y="4512249"/>
                  <a:pt x="3334206" y="5467861"/>
                  <a:pt x="2569069" y="6099308"/>
                </a:cubicBezTo>
                <a:lnTo>
                  <a:pt x="2325995" y="6281075"/>
                </a:lnTo>
                <a:lnTo>
                  <a:pt x="0" y="6281075"/>
                </a:lnTo>
                <a:lnTo>
                  <a:pt x="0" y="21228"/>
                </a:lnTo>
                <a:lnTo>
                  <a:pt x="27174" y="17775"/>
                </a:lnTo>
                <a:cubicBezTo>
                  <a:pt x="142909" y="6021"/>
                  <a:pt x="260338" y="0"/>
                  <a:pt x="379173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0" y="5200315"/>
            <a:ext cx="1559496" cy="1657685"/>
          </a:xfrm>
          <a:custGeom>
            <a:avLst/>
            <a:gdLst>
              <a:gd name="connsiteX0" fmla="*/ 1979154 w 1979154"/>
              <a:gd name="connsiteY0" fmla="*/ 0 h 2103767"/>
              <a:gd name="connsiteX1" fmla="*/ 1979154 w 1979154"/>
              <a:gd name="connsiteY1" fmla="*/ 2103767 h 2103767"/>
              <a:gd name="connsiteX2" fmla="*/ 0 w 1979154"/>
              <a:gd name="connsiteY2" fmla="*/ 2103767 h 2103767"/>
              <a:gd name="connsiteX3" fmla="*/ 5830 w 1979154"/>
              <a:gd name="connsiteY3" fmla="*/ 1984877 h 2103767"/>
              <a:gd name="connsiteX4" fmla="*/ 1931085 w 1979154"/>
              <a:gd name="connsiteY4" fmla="*/ 2500 h 2103767"/>
            </a:gdLst>
            <a:ahLst/>
            <a:cxnLst/>
            <a:rect l="l" t="t" r="r" b="b"/>
            <a:pathLst>
              <a:path w="1979154" h="2103767">
                <a:moveTo>
                  <a:pt x="1979154" y="0"/>
                </a:moveTo>
                <a:lnTo>
                  <a:pt x="1979154" y="2103767"/>
                </a:lnTo>
                <a:lnTo>
                  <a:pt x="0" y="2103767"/>
                </a:lnTo>
                <a:lnTo>
                  <a:pt x="5830" y="1984877"/>
                </a:lnTo>
                <a:cubicBezTo>
                  <a:pt x="108922" y="939626"/>
                  <a:pt x="915953" y="108651"/>
                  <a:pt x="1931085" y="250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0" y="0"/>
            <a:ext cx="329462" cy="329462"/>
          </a:xfrm>
          <a:custGeom>
            <a:avLst/>
            <a:gdLst>
              <a:gd name="connsiteX0" fmla="*/ 0 w 329462"/>
              <a:gd name="connsiteY0" fmla="*/ 0 h 329462"/>
              <a:gd name="connsiteX1" fmla="*/ 329462 w 329462"/>
              <a:gd name="connsiteY1" fmla="*/ 0 h 329462"/>
              <a:gd name="connsiteX2" fmla="*/ 329462 w 329462"/>
              <a:gd name="connsiteY2" fmla="*/ 329462 h 329462"/>
              <a:gd name="connsiteX3" fmla="*/ 0 w 329462"/>
              <a:gd name="connsiteY3" fmla="*/ 0 h 329462"/>
            </a:gdLst>
            <a:ahLst/>
            <a:cxnLst/>
            <a:rect l="l" t="t" r="r" b="b"/>
            <a:pathLst>
              <a:path w="329462" h="329462">
                <a:moveTo>
                  <a:pt x="0" y="0"/>
                </a:moveTo>
                <a:lnTo>
                  <a:pt x="329462" y="0"/>
                </a:lnTo>
                <a:lnTo>
                  <a:pt x="329462" y="329462"/>
                </a:lnTo>
                <a:cubicBezTo>
                  <a:pt x="147505" y="329462"/>
                  <a:pt x="0" y="18195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39281" y="3387217"/>
            <a:ext cx="6049120" cy="241824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60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親師座談會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967355" y="-264837"/>
            <a:ext cx="2512428" cy="3677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194982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56668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81584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543270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768186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829872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820855" y="1821428"/>
            <a:ext cx="792243" cy="792243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058669" y="2059242"/>
            <a:ext cx="316615" cy="316615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35" y="114066"/>
            <a:ext cx="1231499" cy="12010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6349" y="332616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947368" y="2509144"/>
            <a:ext cx="9085708" cy="36422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40000"/>
              </a:lnSpc>
            </a:pPr>
            <a:r>
              <a:rPr kumimoji="1" lang="en-US" altLang="zh-CN" sz="36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親師座談會是家長與學校溝通的重要平台</a:t>
            </a:r>
            <a:r>
              <a:rPr kumimoji="1" lang="en-US" altLang="zh-CN" sz="36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 marL="514350" indent="-514350">
              <a:lnSpc>
                <a:spcPct val="140000"/>
              </a:lnSpc>
              <a:buAutoNum type="arabicPeriod"/>
            </a:pPr>
            <a:r>
              <a:rPr kumimoji="1" lang="en-US" altLang="zh-CN" sz="3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大林校區於8月2</a:t>
            </a:r>
            <a:r>
              <a:rPr kumimoji="1" lang="en-US" altLang="zh-TW" sz="3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kumimoji="1" lang="en-US" altLang="zh-CN" sz="3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日下午15:00至17:00舉行</a:t>
            </a:r>
            <a:r>
              <a:rPr kumimoji="1" lang="zh-TW" altLang="en-US" sz="3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1" lang="en-US" altLang="zh-CN" sz="32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40000"/>
              </a:lnSpc>
              <a:buAutoNum type="arabicPeriod"/>
            </a:pPr>
            <a:r>
              <a:rPr kumimoji="1" lang="en-US" altLang="zh-CN" sz="3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嘉義校區於8月</a:t>
            </a:r>
            <a:r>
              <a:rPr kumimoji="1" lang="en-US" altLang="zh-TW" sz="3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22</a:t>
            </a:r>
            <a:r>
              <a:rPr kumimoji="1" lang="en-US" altLang="zh-CN" sz="3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日下午15:00至17:00舉行。</a:t>
            </a:r>
          </a:p>
          <a:p>
            <a:pPr marL="514350" indent="-514350">
              <a:lnSpc>
                <a:spcPct val="140000"/>
              </a:lnSpc>
              <a:buAutoNum type="arabicPeriod"/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當日也是新生共融營的最後一天，家長可以在座談會結束後接回孩子</a:t>
            </a:r>
            <a:r>
              <a:rPr kumimoji="1" lang="en-US" altLang="zh-CN" sz="3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4" name="标题 1"/>
          <p:cNvSpPr txBox="1"/>
          <p:nvPr/>
        </p:nvSpPr>
        <p:spPr>
          <a:xfrm>
            <a:off x="1575789" y="2233516"/>
            <a:ext cx="9085708" cy="4963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 dirty="0"/>
          </a:p>
        </p:txBody>
      </p:sp>
      <p:sp>
        <p:nvSpPr>
          <p:cNvPr id="5" name="标题 1"/>
          <p:cNvSpPr txBox="1"/>
          <p:nvPr/>
        </p:nvSpPr>
        <p:spPr>
          <a:xfrm>
            <a:off x="5453235" y="1883094"/>
            <a:ext cx="1272832" cy="411060"/>
          </a:xfrm>
          <a:prstGeom prst="ellipse">
            <a:avLst/>
          </a:prstGeom>
          <a:noFill/>
          <a:ln w="57150" cap="sq">
            <a:solidFill>
              <a:schemeClr val="bg1">
                <a:lumMod val="9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677192" y="1364020"/>
            <a:ext cx="882902" cy="8829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5689084" y="1316786"/>
            <a:ext cx="801138" cy="8011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938447" y="1575767"/>
            <a:ext cx="302408" cy="292650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5567163" y="1986357"/>
            <a:ext cx="121920" cy="12192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活動時間與地點</a:t>
            </a:r>
            <a:endParaRPr kumimoji="1" lang="zh-CN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2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8100000">
            <a:off x="1744880" y="2499271"/>
            <a:ext cx="1239673" cy="1239360"/>
          </a:xfrm>
          <a:prstGeom prst="teardrop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330200" dist="1905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45720" tIns="22860" rIns="45720" bIns="2286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8100000">
            <a:off x="1890159" y="2281280"/>
            <a:ext cx="949115" cy="948778"/>
          </a:xfrm>
          <a:custGeom>
            <a:avLst/>
            <a:gdLst>
              <a:gd name="connsiteX0" fmla="*/ 142119 w 675445"/>
              <a:gd name="connsiteY0" fmla="*/ 533122 h 675205"/>
              <a:gd name="connsiteX1" fmla="*/ 0 w 675445"/>
              <a:gd name="connsiteY1" fmla="*/ 190105 h 675205"/>
              <a:gd name="connsiteX2" fmla="*/ 1 w 675445"/>
              <a:gd name="connsiteY2" fmla="*/ 190105 h 675205"/>
              <a:gd name="connsiteX3" fmla="*/ 38132 w 675445"/>
              <a:gd name="connsiteY3" fmla="*/ 1282 h 675205"/>
              <a:gd name="connsiteX4" fmla="*/ 38828 w 675445"/>
              <a:gd name="connsiteY4" fmla="*/ 0 h 675205"/>
              <a:gd name="connsiteX5" fmla="*/ 28173 w 675445"/>
              <a:gd name="connsiteY5" fmla="*/ 34318 h 675205"/>
              <a:gd name="connsiteX6" fmla="*/ 17632 w 675445"/>
              <a:gd name="connsiteY6" fmla="*/ 138856 h 675205"/>
              <a:gd name="connsiteX7" fmla="*/ 536473 w 675445"/>
              <a:gd name="connsiteY7" fmla="*/ 657566 h 675205"/>
              <a:gd name="connsiteX8" fmla="*/ 641037 w 675445"/>
              <a:gd name="connsiteY8" fmla="*/ 647028 h 675205"/>
              <a:gd name="connsiteX9" fmla="*/ 675445 w 675445"/>
              <a:gd name="connsiteY9" fmla="*/ 636350 h 675205"/>
              <a:gd name="connsiteX10" fmla="*/ 674094 w 675445"/>
              <a:gd name="connsiteY10" fmla="*/ 637083 h 675205"/>
              <a:gd name="connsiteX11" fmla="*/ 485223 w 675445"/>
              <a:gd name="connsiteY11" fmla="*/ 675205 h 675205"/>
              <a:gd name="connsiteX12" fmla="*/ 142119 w 675445"/>
              <a:gd name="connsiteY12" fmla="*/ 533122 h 675205"/>
            </a:gdLst>
            <a:ahLst/>
            <a:cxnLst/>
            <a:rect l="l" t="t" r="r" b="b"/>
            <a:pathLst>
              <a:path w="675445" h="675205">
                <a:moveTo>
                  <a:pt x="142119" y="533122"/>
                </a:moveTo>
                <a:cubicBezTo>
                  <a:pt x="54310" y="445336"/>
                  <a:pt x="0" y="324061"/>
                  <a:pt x="0" y="190105"/>
                </a:cubicBezTo>
                <a:lnTo>
                  <a:pt x="1" y="190105"/>
                </a:lnTo>
                <a:cubicBezTo>
                  <a:pt x="1" y="123127"/>
                  <a:pt x="13579" y="59319"/>
                  <a:pt x="38132" y="1282"/>
                </a:cubicBezTo>
                <a:lnTo>
                  <a:pt x="38828" y="0"/>
                </a:lnTo>
                <a:lnTo>
                  <a:pt x="28173" y="34318"/>
                </a:lnTo>
                <a:cubicBezTo>
                  <a:pt x="21261" y="68085"/>
                  <a:pt x="17632" y="103047"/>
                  <a:pt x="17632" y="138856"/>
                </a:cubicBezTo>
                <a:cubicBezTo>
                  <a:pt x="17632" y="425332"/>
                  <a:pt x="249925" y="657566"/>
                  <a:pt x="536473" y="657566"/>
                </a:cubicBezTo>
                <a:cubicBezTo>
                  <a:pt x="572291" y="657566"/>
                  <a:pt x="607262" y="653938"/>
                  <a:pt x="641037" y="647028"/>
                </a:cubicBezTo>
                <a:lnTo>
                  <a:pt x="675445" y="636350"/>
                </a:lnTo>
                <a:lnTo>
                  <a:pt x="674094" y="637083"/>
                </a:lnTo>
                <a:cubicBezTo>
                  <a:pt x="616042" y="661631"/>
                  <a:pt x="552218" y="675205"/>
                  <a:pt x="485223" y="675205"/>
                </a:cubicBezTo>
                <a:cubicBezTo>
                  <a:pt x="351232" y="675205"/>
                  <a:pt x="229927" y="620908"/>
                  <a:pt x="142119" y="533122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241188" y="2242480"/>
            <a:ext cx="7200000" cy="749870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>
              <a:lnSpc>
                <a:spcPct val="130000"/>
              </a:lnSpc>
            </a:pPr>
            <a:r>
              <a:rPr kumimoji="1" lang="en-US" altLang="zh-CN" sz="2400" dirty="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 sz="2400" dirty="0"/>
          </a:p>
        </p:txBody>
      </p:sp>
      <p:sp>
        <p:nvSpPr>
          <p:cNvPr id="6" name="标题 1"/>
          <p:cNvSpPr txBox="1"/>
          <p:nvPr/>
        </p:nvSpPr>
        <p:spPr>
          <a:xfrm>
            <a:off x="3310620" y="2862995"/>
            <a:ext cx="7200000" cy="31221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親師座談會旨在讓家長了解學校的學習環境，提供溝通管道，增進親師之間的互動。通過這樣的活動，家長可以更好地支持孩子的學習和成長</a:t>
            </a:r>
            <a:r>
              <a:rPr kumimoji="1" lang="en-US" altLang="zh-CN" sz="3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。</a:t>
            </a:r>
            <a:endParaRPr kumimoji="1" lang="zh-CN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2127038" y="2862995"/>
            <a:ext cx="475356" cy="542874"/>
          </a:xfrm>
          <a:custGeom>
            <a:avLst/>
            <a:gdLst>
              <a:gd name="connsiteX0" fmla="*/ 361901 w 630455"/>
              <a:gd name="connsiteY0" fmla="*/ 82589 h 720001"/>
              <a:gd name="connsiteX1" fmla="*/ 361901 w 630455"/>
              <a:gd name="connsiteY1" fmla="*/ 203034 h 720001"/>
              <a:gd name="connsiteX2" fmla="*/ 427179 w 630455"/>
              <a:gd name="connsiteY2" fmla="*/ 268312 h 720001"/>
              <a:gd name="connsiteX3" fmla="*/ 547624 w 630455"/>
              <a:gd name="connsiteY3" fmla="*/ 268312 h 720001"/>
              <a:gd name="connsiteX4" fmla="*/ 113812 w 630455"/>
              <a:gd name="connsiteY4" fmla="*/ 0 h 720001"/>
              <a:gd name="connsiteX5" fmla="*/ 338847 w 630455"/>
              <a:gd name="connsiteY5" fmla="*/ 0 h 720001"/>
              <a:gd name="connsiteX6" fmla="*/ 340465 w 630455"/>
              <a:gd name="connsiteY6" fmla="*/ 162 h 720001"/>
              <a:gd name="connsiteX7" fmla="*/ 340789 w 630455"/>
              <a:gd name="connsiteY7" fmla="*/ 162 h 720001"/>
              <a:gd name="connsiteX8" fmla="*/ 344106 w 630455"/>
              <a:gd name="connsiteY8" fmla="*/ 809 h 720001"/>
              <a:gd name="connsiteX9" fmla="*/ 344186 w 630455"/>
              <a:gd name="connsiteY9" fmla="*/ 809 h 720001"/>
              <a:gd name="connsiteX10" fmla="*/ 347422 w 630455"/>
              <a:gd name="connsiteY10" fmla="*/ 1942 h 720001"/>
              <a:gd name="connsiteX11" fmla="*/ 347503 w 630455"/>
              <a:gd name="connsiteY11" fmla="*/ 1942 h 720001"/>
              <a:gd name="connsiteX12" fmla="*/ 349040 w 630455"/>
              <a:gd name="connsiteY12" fmla="*/ 2670 h 720001"/>
              <a:gd name="connsiteX13" fmla="*/ 349121 w 630455"/>
              <a:gd name="connsiteY13" fmla="*/ 2670 h 720001"/>
              <a:gd name="connsiteX14" fmla="*/ 350576 w 630455"/>
              <a:gd name="connsiteY14" fmla="*/ 3479 h 720001"/>
              <a:gd name="connsiteX15" fmla="*/ 350819 w 630455"/>
              <a:gd name="connsiteY15" fmla="*/ 3640 h 720001"/>
              <a:gd name="connsiteX16" fmla="*/ 352033 w 630455"/>
              <a:gd name="connsiteY16" fmla="*/ 4449 h 720001"/>
              <a:gd name="connsiteX17" fmla="*/ 352194 w 630455"/>
              <a:gd name="connsiteY17" fmla="*/ 4530 h 720001"/>
              <a:gd name="connsiteX18" fmla="*/ 353408 w 630455"/>
              <a:gd name="connsiteY18" fmla="*/ 5501 h 720001"/>
              <a:gd name="connsiteX19" fmla="*/ 353651 w 630455"/>
              <a:gd name="connsiteY19" fmla="*/ 5743 h 720001"/>
              <a:gd name="connsiteX20" fmla="*/ 354864 w 630455"/>
              <a:gd name="connsiteY20" fmla="*/ 6876 h 720001"/>
              <a:gd name="connsiteX21" fmla="*/ 623418 w 630455"/>
              <a:gd name="connsiteY21" fmla="*/ 275430 h 720001"/>
              <a:gd name="connsiteX22" fmla="*/ 624551 w 630455"/>
              <a:gd name="connsiteY22" fmla="*/ 276643 h 720001"/>
              <a:gd name="connsiteX23" fmla="*/ 624793 w 630455"/>
              <a:gd name="connsiteY23" fmla="*/ 276886 h 720001"/>
              <a:gd name="connsiteX24" fmla="*/ 625764 w 630455"/>
              <a:gd name="connsiteY24" fmla="*/ 278180 h 720001"/>
              <a:gd name="connsiteX25" fmla="*/ 625845 w 630455"/>
              <a:gd name="connsiteY25" fmla="*/ 278342 h 720001"/>
              <a:gd name="connsiteX26" fmla="*/ 626734 w 630455"/>
              <a:gd name="connsiteY26" fmla="*/ 279637 h 720001"/>
              <a:gd name="connsiteX27" fmla="*/ 626896 w 630455"/>
              <a:gd name="connsiteY27" fmla="*/ 279798 h 720001"/>
              <a:gd name="connsiteX28" fmla="*/ 627705 w 630455"/>
              <a:gd name="connsiteY28" fmla="*/ 281254 h 720001"/>
              <a:gd name="connsiteX29" fmla="*/ 628433 w 630455"/>
              <a:gd name="connsiteY29" fmla="*/ 282791 h 720001"/>
              <a:gd name="connsiteX30" fmla="*/ 629646 w 630455"/>
              <a:gd name="connsiteY30" fmla="*/ 286107 h 720001"/>
              <a:gd name="connsiteX31" fmla="*/ 630293 w 630455"/>
              <a:gd name="connsiteY31" fmla="*/ 289424 h 720001"/>
              <a:gd name="connsiteX32" fmla="*/ 630293 w 630455"/>
              <a:gd name="connsiteY32" fmla="*/ 289667 h 720001"/>
              <a:gd name="connsiteX33" fmla="*/ 630455 w 630455"/>
              <a:gd name="connsiteY33" fmla="*/ 291285 h 720001"/>
              <a:gd name="connsiteX34" fmla="*/ 630455 w 630455"/>
              <a:gd name="connsiteY34" fmla="*/ 292579 h 720001"/>
              <a:gd name="connsiteX35" fmla="*/ 630455 w 630455"/>
              <a:gd name="connsiteY35" fmla="*/ 606189 h 720001"/>
              <a:gd name="connsiteX36" fmla="*/ 516644 w 630455"/>
              <a:gd name="connsiteY36" fmla="*/ 720001 h 720001"/>
              <a:gd name="connsiteX37" fmla="*/ 113812 w 630455"/>
              <a:gd name="connsiteY37" fmla="*/ 720001 h 720001"/>
              <a:gd name="connsiteX38" fmla="*/ 0 w 630455"/>
              <a:gd name="connsiteY38" fmla="*/ 606189 h 720001"/>
              <a:gd name="connsiteX39" fmla="*/ 0 w 630455"/>
              <a:gd name="connsiteY39" fmla="*/ 113812 h 720001"/>
              <a:gd name="connsiteX40" fmla="*/ 113812 w 630455"/>
              <a:gd name="connsiteY40" fmla="*/ 0 h 720001"/>
            </a:gdLst>
            <a:ahLst/>
            <a:cxnLst/>
            <a:rect l="l" t="t" r="r" b="b"/>
            <a:pathLst>
              <a:path w="630455" h="720001">
                <a:moveTo>
                  <a:pt x="361901" y="82589"/>
                </a:moveTo>
                <a:lnTo>
                  <a:pt x="361901" y="203034"/>
                </a:lnTo>
                <a:cubicBezTo>
                  <a:pt x="361901" y="239030"/>
                  <a:pt x="391183" y="268312"/>
                  <a:pt x="427179" y="268312"/>
                </a:cubicBezTo>
                <a:lnTo>
                  <a:pt x="547624" y="268312"/>
                </a:lnTo>
                <a:close/>
                <a:moveTo>
                  <a:pt x="113812" y="0"/>
                </a:moveTo>
                <a:lnTo>
                  <a:pt x="338847" y="0"/>
                </a:lnTo>
                <a:cubicBezTo>
                  <a:pt x="339414" y="81"/>
                  <a:pt x="339899" y="81"/>
                  <a:pt x="340465" y="162"/>
                </a:cubicBezTo>
                <a:lnTo>
                  <a:pt x="340789" y="162"/>
                </a:lnTo>
                <a:cubicBezTo>
                  <a:pt x="341922" y="324"/>
                  <a:pt x="343054" y="485"/>
                  <a:pt x="344106" y="809"/>
                </a:cubicBezTo>
                <a:lnTo>
                  <a:pt x="344186" y="809"/>
                </a:lnTo>
                <a:cubicBezTo>
                  <a:pt x="345238" y="1052"/>
                  <a:pt x="346371" y="1456"/>
                  <a:pt x="347422" y="1942"/>
                </a:cubicBezTo>
                <a:lnTo>
                  <a:pt x="347503" y="1942"/>
                </a:lnTo>
                <a:cubicBezTo>
                  <a:pt x="348069" y="2184"/>
                  <a:pt x="348555" y="2427"/>
                  <a:pt x="349040" y="2670"/>
                </a:cubicBezTo>
                <a:lnTo>
                  <a:pt x="349121" y="2670"/>
                </a:lnTo>
                <a:cubicBezTo>
                  <a:pt x="349606" y="2912"/>
                  <a:pt x="350091" y="3155"/>
                  <a:pt x="350576" y="3479"/>
                </a:cubicBezTo>
                <a:cubicBezTo>
                  <a:pt x="350657" y="3560"/>
                  <a:pt x="350739" y="3560"/>
                  <a:pt x="350819" y="3640"/>
                </a:cubicBezTo>
                <a:cubicBezTo>
                  <a:pt x="351224" y="3883"/>
                  <a:pt x="351628" y="4126"/>
                  <a:pt x="352033" y="4449"/>
                </a:cubicBezTo>
                <a:cubicBezTo>
                  <a:pt x="352113" y="4449"/>
                  <a:pt x="352113" y="4530"/>
                  <a:pt x="352194" y="4530"/>
                </a:cubicBezTo>
                <a:lnTo>
                  <a:pt x="353408" y="5501"/>
                </a:lnTo>
                <a:lnTo>
                  <a:pt x="353651" y="5743"/>
                </a:lnTo>
                <a:cubicBezTo>
                  <a:pt x="354055" y="6148"/>
                  <a:pt x="354459" y="6472"/>
                  <a:pt x="354864" y="6876"/>
                </a:cubicBezTo>
                <a:lnTo>
                  <a:pt x="623418" y="275430"/>
                </a:lnTo>
                <a:cubicBezTo>
                  <a:pt x="623822" y="275835"/>
                  <a:pt x="624227" y="276239"/>
                  <a:pt x="624551" y="276643"/>
                </a:cubicBezTo>
                <a:lnTo>
                  <a:pt x="624793" y="276886"/>
                </a:lnTo>
                <a:cubicBezTo>
                  <a:pt x="625117" y="277291"/>
                  <a:pt x="625440" y="277776"/>
                  <a:pt x="625764" y="278180"/>
                </a:cubicBezTo>
                <a:cubicBezTo>
                  <a:pt x="625764" y="278261"/>
                  <a:pt x="625845" y="278342"/>
                  <a:pt x="625845" y="278342"/>
                </a:cubicBezTo>
                <a:cubicBezTo>
                  <a:pt x="626168" y="278747"/>
                  <a:pt x="626491" y="279232"/>
                  <a:pt x="626734" y="279637"/>
                </a:cubicBezTo>
                <a:cubicBezTo>
                  <a:pt x="626815" y="279637"/>
                  <a:pt x="626815" y="279717"/>
                  <a:pt x="626896" y="279798"/>
                </a:cubicBezTo>
                <a:cubicBezTo>
                  <a:pt x="627139" y="280284"/>
                  <a:pt x="627462" y="280769"/>
                  <a:pt x="627705" y="281254"/>
                </a:cubicBezTo>
                <a:cubicBezTo>
                  <a:pt x="627948" y="281739"/>
                  <a:pt x="628190" y="282225"/>
                  <a:pt x="628433" y="282791"/>
                </a:cubicBezTo>
                <a:cubicBezTo>
                  <a:pt x="628918" y="283843"/>
                  <a:pt x="629323" y="284975"/>
                  <a:pt x="629646" y="286107"/>
                </a:cubicBezTo>
                <a:cubicBezTo>
                  <a:pt x="629889" y="287159"/>
                  <a:pt x="630132" y="288291"/>
                  <a:pt x="630293" y="289424"/>
                </a:cubicBezTo>
                <a:lnTo>
                  <a:pt x="630293" y="289667"/>
                </a:lnTo>
                <a:cubicBezTo>
                  <a:pt x="630374" y="290152"/>
                  <a:pt x="630455" y="290718"/>
                  <a:pt x="630455" y="291285"/>
                </a:cubicBezTo>
                <a:lnTo>
                  <a:pt x="630455" y="292579"/>
                </a:lnTo>
                <a:lnTo>
                  <a:pt x="630455" y="606189"/>
                </a:lnTo>
                <a:cubicBezTo>
                  <a:pt x="630455" y="668959"/>
                  <a:pt x="579414" y="720001"/>
                  <a:pt x="516644" y="720001"/>
                </a:cubicBezTo>
                <a:lnTo>
                  <a:pt x="113812" y="720001"/>
                </a:lnTo>
                <a:cubicBezTo>
                  <a:pt x="51042" y="720001"/>
                  <a:pt x="0" y="668959"/>
                  <a:pt x="0" y="606189"/>
                </a:cubicBezTo>
                <a:lnTo>
                  <a:pt x="0" y="113812"/>
                </a:lnTo>
                <a:cubicBezTo>
                  <a:pt x="0" y="51042"/>
                  <a:pt x="51042" y="0"/>
                  <a:pt x="113812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活動目的</a:t>
            </a:r>
            <a:endParaRPr kumimoji="1" lang="zh-CN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0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628777" y="2642937"/>
            <a:ext cx="1572126" cy="157212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457573" y="3064043"/>
            <a:ext cx="7221288" cy="31871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家長需要通過掃描通知單上的QR</a:t>
            </a:r>
            <a:r>
              <a:rPr kumimoji="1" lang="en-US" altLang="zh-CN" sz="3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 </a:t>
            </a:r>
            <a:r>
              <a:rPr kumimoji="1" lang="en-US" altLang="zh-CN" sz="3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CODE進行網上報名，以便參加親師座談會。請家長提前報名，確保能夠參加這一重要的活動</a:t>
            </a:r>
            <a:r>
              <a:rPr kumimoji="1" lang="en-US" altLang="zh-CN" sz="3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。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3457570" y="2550694"/>
            <a:ext cx="1628277" cy="5293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 dirty="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 dirty="0"/>
          </a:p>
        </p:txBody>
      </p:sp>
      <p:sp>
        <p:nvSpPr>
          <p:cNvPr id="6" name="标题 1"/>
          <p:cNvSpPr txBox="1"/>
          <p:nvPr/>
        </p:nvSpPr>
        <p:spPr>
          <a:xfrm>
            <a:off x="2150146" y="3153762"/>
            <a:ext cx="529388" cy="550476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500440" y="2558715"/>
            <a:ext cx="256674" cy="2566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報名方式</a:t>
            </a:r>
            <a:endParaRPr kumimoji="1" lang="zh-CN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0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0651524" y="259492"/>
            <a:ext cx="471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/>
              <a:t>2</a:t>
            </a:r>
            <a:endParaRPr lang="zh-TW" altLang="en-US" sz="4000" b="1" dirty="0"/>
          </a:p>
        </p:txBody>
      </p:sp>
      <p:sp>
        <p:nvSpPr>
          <p:cNvPr id="4" name="矩形 3"/>
          <p:cNvSpPr/>
          <p:nvPr/>
        </p:nvSpPr>
        <p:spPr>
          <a:xfrm>
            <a:off x="125537" y="93361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親師座談會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12" y="0"/>
            <a:ext cx="5782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92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alphaModFix/>
          </a:blip>
          <a:srcRect l="295" t="947" r="1330" b="12126"/>
          <a:stretch>
            <a:fillRect/>
          </a:stretch>
        </p:blipFill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551234" y="1085447"/>
            <a:ext cx="10801350" cy="5256213"/>
          </a:xfrm>
          <a:prstGeom prst="roundRect">
            <a:avLst>
              <a:gd name="adj" fmla="val 3759"/>
            </a:avLst>
          </a:prstGeom>
          <a:solidFill>
            <a:schemeClr val="accent1">
              <a:lumMod val="75000"/>
            </a:schemeClr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695324" y="908720"/>
            <a:ext cx="11087321" cy="5395374"/>
          </a:xfrm>
          <a:prstGeom prst="roundRect">
            <a:avLst>
              <a:gd name="adj" fmla="val 3927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0800000" flipH="1">
            <a:off x="8050013" y="0"/>
            <a:ext cx="2438475" cy="1609341"/>
          </a:xfrm>
          <a:custGeom>
            <a:avLst/>
            <a:gdLst>
              <a:gd name="connsiteX0" fmla="*/ 2380106 w 2438475"/>
              <a:gd name="connsiteY0" fmla="*/ 1609341 h 1609341"/>
              <a:gd name="connsiteX1" fmla="*/ 58370 w 2438475"/>
              <a:gd name="connsiteY1" fmla="*/ 1609341 h 1609341"/>
              <a:gd name="connsiteX2" fmla="*/ 24771 w 2438475"/>
              <a:gd name="connsiteY2" fmla="*/ 1498615 h 1609341"/>
              <a:gd name="connsiteX3" fmla="*/ 0 w 2438475"/>
              <a:gd name="connsiteY3" fmla="*/ 1247251 h 1609341"/>
              <a:gd name="connsiteX4" fmla="*/ 1219238 w 2438475"/>
              <a:gd name="connsiteY4" fmla="*/ 0 h 1609341"/>
              <a:gd name="connsiteX5" fmla="*/ 2438475 w 2438475"/>
              <a:gd name="connsiteY5" fmla="*/ 1247251 h 1609341"/>
              <a:gd name="connsiteX6" fmla="*/ 2413705 w 2438475"/>
              <a:gd name="connsiteY6" fmla="*/ 1498615 h 1609341"/>
            </a:gdLst>
            <a:ahLst/>
            <a:cxnLst/>
            <a:rect l="l" t="t" r="r" b="b"/>
            <a:pathLst>
              <a:path w="2438475" h="1609341">
                <a:moveTo>
                  <a:pt x="2380106" y="1609341"/>
                </a:moveTo>
                <a:lnTo>
                  <a:pt x="58370" y="1609341"/>
                </a:lnTo>
                <a:lnTo>
                  <a:pt x="24771" y="1498615"/>
                </a:lnTo>
                <a:cubicBezTo>
                  <a:pt x="8529" y="1417422"/>
                  <a:pt x="0" y="1333355"/>
                  <a:pt x="0" y="1247251"/>
                </a:cubicBezTo>
                <a:cubicBezTo>
                  <a:pt x="0" y="558414"/>
                  <a:pt x="545872" y="0"/>
                  <a:pt x="1219238" y="0"/>
                </a:cubicBezTo>
                <a:cubicBezTo>
                  <a:pt x="1892604" y="0"/>
                  <a:pt x="2438475" y="558414"/>
                  <a:pt x="2438475" y="1247251"/>
                </a:cubicBezTo>
                <a:cubicBezTo>
                  <a:pt x="2438475" y="1333355"/>
                  <a:pt x="2429946" y="1417422"/>
                  <a:pt x="2413705" y="1498615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7829347" y="576926"/>
            <a:ext cx="4362653" cy="6281075"/>
          </a:xfrm>
          <a:custGeom>
            <a:avLst/>
            <a:gdLst>
              <a:gd name="connsiteX0" fmla="*/ 379173 w 3821903"/>
              <a:gd name="connsiteY0" fmla="*/ 0 h 6281075"/>
              <a:gd name="connsiteX1" fmla="*/ 3821903 w 3821903"/>
              <a:gd name="connsiteY1" fmla="*/ 3442730 h 6281075"/>
              <a:gd name="connsiteX2" fmla="*/ 2569069 w 3821903"/>
              <a:gd name="connsiteY2" fmla="*/ 6099308 h 6281075"/>
              <a:gd name="connsiteX3" fmla="*/ 2325995 w 3821903"/>
              <a:gd name="connsiteY3" fmla="*/ 6281075 h 6281075"/>
              <a:gd name="connsiteX4" fmla="*/ 0 w 3821903"/>
              <a:gd name="connsiteY4" fmla="*/ 6281075 h 6281075"/>
              <a:gd name="connsiteX5" fmla="*/ 0 w 3821903"/>
              <a:gd name="connsiteY5" fmla="*/ 21228 h 6281075"/>
              <a:gd name="connsiteX6" fmla="*/ 27174 w 3821903"/>
              <a:gd name="connsiteY6" fmla="*/ 17775 h 6281075"/>
              <a:gd name="connsiteX7" fmla="*/ 379173 w 3821903"/>
              <a:gd name="connsiteY7" fmla="*/ 0 h 6281075"/>
            </a:gdLst>
            <a:ahLst/>
            <a:cxnLst/>
            <a:rect l="l" t="t" r="r" b="b"/>
            <a:pathLst>
              <a:path w="3821903" h="6281075">
                <a:moveTo>
                  <a:pt x="379173" y="0"/>
                </a:moveTo>
                <a:cubicBezTo>
                  <a:pt x="2280540" y="0"/>
                  <a:pt x="3821903" y="1541363"/>
                  <a:pt x="3821903" y="3442730"/>
                </a:cubicBezTo>
                <a:cubicBezTo>
                  <a:pt x="3821903" y="4512249"/>
                  <a:pt x="3334206" y="5467861"/>
                  <a:pt x="2569069" y="6099308"/>
                </a:cubicBezTo>
                <a:lnTo>
                  <a:pt x="2325995" y="6281075"/>
                </a:lnTo>
                <a:lnTo>
                  <a:pt x="0" y="6281075"/>
                </a:lnTo>
                <a:lnTo>
                  <a:pt x="0" y="21228"/>
                </a:lnTo>
                <a:lnTo>
                  <a:pt x="27174" y="17775"/>
                </a:lnTo>
                <a:cubicBezTo>
                  <a:pt x="142909" y="6021"/>
                  <a:pt x="260338" y="0"/>
                  <a:pt x="379173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0" y="5200315"/>
            <a:ext cx="1559496" cy="1657685"/>
          </a:xfrm>
          <a:custGeom>
            <a:avLst/>
            <a:gdLst>
              <a:gd name="connsiteX0" fmla="*/ 1979154 w 1979154"/>
              <a:gd name="connsiteY0" fmla="*/ 0 h 2103767"/>
              <a:gd name="connsiteX1" fmla="*/ 1979154 w 1979154"/>
              <a:gd name="connsiteY1" fmla="*/ 2103767 h 2103767"/>
              <a:gd name="connsiteX2" fmla="*/ 0 w 1979154"/>
              <a:gd name="connsiteY2" fmla="*/ 2103767 h 2103767"/>
              <a:gd name="connsiteX3" fmla="*/ 5830 w 1979154"/>
              <a:gd name="connsiteY3" fmla="*/ 1984877 h 2103767"/>
              <a:gd name="connsiteX4" fmla="*/ 1931085 w 1979154"/>
              <a:gd name="connsiteY4" fmla="*/ 2500 h 2103767"/>
            </a:gdLst>
            <a:ahLst/>
            <a:cxnLst/>
            <a:rect l="l" t="t" r="r" b="b"/>
            <a:pathLst>
              <a:path w="1979154" h="2103767">
                <a:moveTo>
                  <a:pt x="1979154" y="0"/>
                </a:moveTo>
                <a:lnTo>
                  <a:pt x="1979154" y="2103767"/>
                </a:lnTo>
                <a:lnTo>
                  <a:pt x="0" y="2103767"/>
                </a:lnTo>
                <a:lnTo>
                  <a:pt x="5830" y="1984877"/>
                </a:lnTo>
                <a:cubicBezTo>
                  <a:pt x="108922" y="939626"/>
                  <a:pt x="915953" y="108651"/>
                  <a:pt x="1931085" y="250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0" y="0"/>
            <a:ext cx="329462" cy="329462"/>
          </a:xfrm>
          <a:custGeom>
            <a:avLst/>
            <a:gdLst>
              <a:gd name="connsiteX0" fmla="*/ 0 w 329462"/>
              <a:gd name="connsiteY0" fmla="*/ 0 h 329462"/>
              <a:gd name="connsiteX1" fmla="*/ 329462 w 329462"/>
              <a:gd name="connsiteY1" fmla="*/ 0 h 329462"/>
              <a:gd name="connsiteX2" fmla="*/ 329462 w 329462"/>
              <a:gd name="connsiteY2" fmla="*/ 329462 h 329462"/>
              <a:gd name="connsiteX3" fmla="*/ 0 w 329462"/>
              <a:gd name="connsiteY3" fmla="*/ 0 h 329462"/>
            </a:gdLst>
            <a:ahLst/>
            <a:cxnLst/>
            <a:rect l="l" t="t" r="r" b="b"/>
            <a:pathLst>
              <a:path w="329462" h="329462">
                <a:moveTo>
                  <a:pt x="0" y="0"/>
                </a:moveTo>
                <a:lnTo>
                  <a:pt x="329462" y="0"/>
                </a:lnTo>
                <a:lnTo>
                  <a:pt x="329462" y="329462"/>
                </a:lnTo>
                <a:cubicBezTo>
                  <a:pt x="147505" y="329462"/>
                  <a:pt x="0" y="18195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99009" y="3375051"/>
            <a:ext cx="6049120" cy="241824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60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住宿申請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967355" y="-264837"/>
            <a:ext cx="2512428" cy="3677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03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194982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56668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81584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543270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768186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829872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820855" y="1821428"/>
            <a:ext cx="792243" cy="792243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058669" y="2059242"/>
            <a:ext cx="316615" cy="316615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95" y="116601"/>
            <a:ext cx="1231499" cy="12010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869105" y="1371320"/>
            <a:ext cx="10453790" cy="4480840"/>
          </a:xfrm>
          <a:prstGeom prst="horizontalScroll">
            <a:avLst/>
          </a:prstGeom>
          <a:gradFill>
            <a:gsLst>
              <a:gs pos="0">
                <a:schemeClr val="accent2">
                  <a:lumMod val="4000"/>
                  <a:lumOff val="96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miter/>
          </a:ln>
          <a:effectLst>
            <a:outerShdw blurRad="419100" dist="127000" dir="4800000" sx="98000" sy="98000" algn="t" rotWithShape="0">
              <a:schemeClr val="accent1">
                <a:lumMod val="50000"/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935480" y="2186941"/>
            <a:ext cx="8321040" cy="28651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新生需要填寫住宿申請單，並詳閱住宿相關規定。住宿申請是確保新生在學期間有良好生活環境的重要步驟</a:t>
            </a:r>
            <a:r>
              <a:rPr kumimoji="1" lang="en-US" altLang="zh-CN" sz="3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。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申請流程</a:t>
            </a:r>
            <a:endParaRPr kumimoji="1" lang="zh-CN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7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1251288" y="278027"/>
            <a:ext cx="471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/>
              <a:t>3</a:t>
            </a:r>
            <a:endParaRPr lang="zh-TW" altLang="en-US" sz="4000" b="1" dirty="0"/>
          </a:p>
        </p:txBody>
      </p:sp>
      <p:sp>
        <p:nvSpPr>
          <p:cNvPr id="4" name="矩形 3"/>
          <p:cNvSpPr/>
          <p:nvPr/>
        </p:nvSpPr>
        <p:spPr>
          <a:xfrm>
            <a:off x="125537" y="93361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住宿申請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086981" y="1383957"/>
            <a:ext cx="800219" cy="2657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依需求繳交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-1"/>
            <a:ext cx="542415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77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91623" y="2515179"/>
            <a:ext cx="7654968" cy="3677074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V="1">
            <a:off x="2231219" y="1817977"/>
            <a:ext cx="1665370" cy="8702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430359" y="2922331"/>
            <a:ext cx="7256688" cy="326992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大林校區的女生套房收費為11200元/學期，男生雅房為8200元/</a:t>
            </a:r>
            <a:r>
              <a:rPr kumimoji="1" lang="en-US" altLang="zh-CN" sz="28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學期</a:t>
            </a:r>
            <a:endParaRPr kumimoji="1" lang="en-US" altLang="zh-CN" sz="28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  <a:cs typeface="Source Han Sans"/>
            </a:endParaRP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嘉義校區的住宿費為9200元/</a:t>
            </a:r>
            <a:r>
              <a:rPr kumimoji="1" lang="en-US" altLang="zh-CN" sz="28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學期</a:t>
            </a: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。</a:t>
            </a:r>
          </a:p>
          <a:p>
            <a:pPr marL="514350" indent="-514350" algn="l">
              <a:lnSpc>
                <a:spcPct val="150000"/>
              </a:lnSpc>
              <a:buFont typeface="+mj-lt"/>
              <a:buAutoNum type="arabicPeriod"/>
            </a:pPr>
            <a:r>
              <a:rPr kumimoji="1" lang="zh-TW" altLang="en-US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住宿補貼方案</a:t>
            </a:r>
            <a:r>
              <a:rPr kumimoji="1" lang="en-US" altLang="zh-TW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:</a:t>
            </a:r>
            <a:r>
              <a:rPr kumimoji="1" lang="zh-TW" altLang="en-US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一般生</a:t>
            </a:r>
            <a:r>
              <a:rPr kumimoji="1" lang="en-US" altLang="zh-TW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5000/</a:t>
            </a:r>
            <a:r>
              <a:rPr kumimoji="1" lang="zh-TW" altLang="en-US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每學期；低收、中低收身分</a:t>
            </a:r>
            <a:r>
              <a:rPr kumimoji="1" lang="en-US" altLang="zh-TW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7000/</a:t>
            </a:r>
            <a:r>
              <a:rPr kumimoji="1" lang="zh-TW" altLang="en-US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每學期。</a:t>
            </a:r>
            <a:endParaRPr kumimoji="1" lang="en-US" altLang="zh-CN" sz="28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標楷體" panose="03000509000000000000" pitchFamily="65" charset="-120"/>
              <a:ea typeface="標楷體" panose="03000509000000000000" pitchFamily="65" charset="-120"/>
              <a:cs typeface="Source Han Sans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2430359" y="2263252"/>
            <a:ext cx="7256688" cy="5992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32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 sz="3200" dirty="0"/>
          </a:p>
        </p:txBody>
      </p:sp>
      <p:sp>
        <p:nvSpPr>
          <p:cNvPr id="7" name="标题 1"/>
          <p:cNvSpPr txBox="1"/>
          <p:nvPr/>
        </p:nvSpPr>
        <p:spPr>
          <a:xfrm flipV="1">
            <a:off x="9831620" y="4860677"/>
            <a:ext cx="116461" cy="128408"/>
          </a:xfrm>
          <a:prstGeom prst="roundRect">
            <a:avLst>
              <a:gd name="adj" fmla="val 7827"/>
            </a:avLst>
          </a:prstGeom>
          <a:solidFill>
            <a:schemeClr val="accent2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V="1">
            <a:off x="9645933" y="5049330"/>
            <a:ext cx="145301" cy="145301"/>
          </a:xfrm>
          <a:prstGeom prst="roundRect">
            <a:avLst>
              <a:gd name="adj" fmla="val 7827"/>
            </a:avLst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住宿費標準</a:t>
            </a:r>
            <a:endParaRPr kumimoji="1" lang="zh-CN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1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350" y="-108412"/>
            <a:ext cx="12179300" cy="68834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 dirty="0"/>
          </a:p>
        </p:txBody>
      </p:sp>
      <p:sp>
        <p:nvSpPr>
          <p:cNvPr id="4" name="标题 1"/>
          <p:cNvSpPr txBox="1"/>
          <p:nvPr/>
        </p:nvSpPr>
        <p:spPr>
          <a:xfrm>
            <a:off x="5265749" y="2598717"/>
            <a:ext cx="1508530" cy="175745"/>
          </a:xfrm>
          <a:prstGeom prst="parallelogram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71261" y="689288"/>
            <a:ext cx="955345" cy="272065"/>
          </a:xfrm>
          <a:custGeom>
            <a:avLst/>
            <a:gdLst>
              <a:gd name="connsiteX0" fmla="*/ 683280 w 955345"/>
              <a:gd name="connsiteY0" fmla="*/ 0 h 272065"/>
              <a:gd name="connsiteX1" fmla="*/ 789889 w 955345"/>
              <a:gd name="connsiteY1" fmla="*/ 0 h 272065"/>
              <a:gd name="connsiteX2" fmla="*/ 955345 w 955345"/>
              <a:gd name="connsiteY2" fmla="*/ 136033 h 272065"/>
              <a:gd name="connsiteX3" fmla="*/ 789889 w 955345"/>
              <a:gd name="connsiteY3" fmla="*/ 272065 h 272065"/>
              <a:gd name="connsiteX4" fmla="*/ 683280 w 955345"/>
              <a:gd name="connsiteY4" fmla="*/ 272065 h 272065"/>
              <a:gd name="connsiteX5" fmla="*/ 848736 w 955345"/>
              <a:gd name="connsiteY5" fmla="*/ 136033 h 272065"/>
              <a:gd name="connsiteX6" fmla="*/ 455520 w 955345"/>
              <a:gd name="connsiteY6" fmla="*/ 0 h 272065"/>
              <a:gd name="connsiteX7" fmla="*/ 562129 w 955345"/>
              <a:gd name="connsiteY7" fmla="*/ 0 h 272065"/>
              <a:gd name="connsiteX8" fmla="*/ 727585 w 955345"/>
              <a:gd name="connsiteY8" fmla="*/ 136033 h 272065"/>
              <a:gd name="connsiteX9" fmla="*/ 562129 w 955345"/>
              <a:gd name="connsiteY9" fmla="*/ 272065 h 272065"/>
              <a:gd name="connsiteX10" fmla="*/ 455520 w 955345"/>
              <a:gd name="connsiteY10" fmla="*/ 272065 h 272065"/>
              <a:gd name="connsiteX11" fmla="*/ 620976 w 955345"/>
              <a:gd name="connsiteY11" fmla="*/ 136033 h 272065"/>
              <a:gd name="connsiteX12" fmla="*/ 227760 w 955345"/>
              <a:gd name="connsiteY12" fmla="*/ 0 h 272065"/>
              <a:gd name="connsiteX13" fmla="*/ 334369 w 955345"/>
              <a:gd name="connsiteY13" fmla="*/ 0 h 272065"/>
              <a:gd name="connsiteX14" fmla="*/ 499825 w 955345"/>
              <a:gd name="connsiteY14" fmla="*/ 136033 h 272065"/>
              <a:gd name="connsiteX15" fmla="*/ 334369 w 955345"/>
              <a:gd name="connsiteY15" fmla="*/ 272065 h 272065"/>
              <a:gd name="connsiteX16" fmla="*/ 227760 w 955345"/>
              <a:gd name="connsiteY16" fmla="*/ 272065 h 272065"/>
              <a:gd name="connsiteX17" fmla="*/ 393216 w 955345"/>
              <a:gd name="connsiteY17" fmla="*/ 136033 h 272065"/>
              <a:gd name="connsiteX18" fmla="*/ 0 w 955345"/>
              <a:gd name="connsiteY18" fmla="*/ 0 h 272065"/>
              <a:gd name="connsiteX19" fmla="*/ 106609 w 955345"/>
              <a:gd name="connsiteY19" fmla="*/ 0 h 272065"/>
              <a:gd name="connsiteX20" fmla="*/ 272065 w 955345"/>
              <a:gd name="connsiteY20" fmla="*/ 136033 h 272065"/>
              <a:gd name="connsiteX21" fmla="*/ 106609 w 955345"/>
              <a:gd name="connsiteY21" fmla="*/ 272065 h 272065"/>
              <a:gd name="connsiteX22" fmla="*/ 0 w 955345"/>
              <a:gd name="connsiteY22" fmla="*/ 272065 h 272065"/>
              <a:gd name="connsiteX23" fmla="*/ 165456 w 955345"/>
              <a:gd name="connsiteY23" fmla="*/ 136033 h 272065"/>
            </a:gdLst>
            <a:ahLst/>
            <a:cxnLst/>
            <a:rect l="l" t="t" r="r" b="b"/>
            <a:pathLst>
              <a:path w="955345" h="272065">
                <a:moveTo>
                  <a:pt x="683280" y="0"/>
                </a:moveTo>
                <a:lnTo>
                  <a:pt x="789889" y="0"/>
                </a:lnTo>
                <a:lnTo>
                  <a:pt x="955345" y="136033"/>
                </a:lnTo>
                <a:lnTo>
                  <a:pt x="789889" y="272065"/>
                </a:lnTo>
                <a:lnTo>
                  <a:pt x="683280" y="272065"/>
                </a:lnTo>
                <a:lnTo>
                  <a:pt x="848736" y="136033"/>
                </a:lnTo>
                <a:close/>
                <a:moveTo>
                  <a:pt x="455520" y="0"/>
                </a:moveTo>
                <a:lnTo>
                  <a:pt x="562129" y="0"/>
                </a:lnTo>
                <a:lnTo>
                  <a:pt x="727585" y="136033"/>
                </a:lnTo>
                <a:lnTo>
                  <a:pt x="562129" y="272065"/>
                </a:lnTo>
                <a:lnTo>
                  <a:pt x="455520" y="272065"/>
                </a:lnTo>
                <a:lnTo>
                  <a:pt x="620976" y="136033"/>
                </a:lnTo>
                <a:close/>
                <a:moveTo>
                  <a:pt x="227760" y="0"/>
                </a:moveTo>
                <a:lnTo>
                  <a:pt x="334369" y="0"/>
                </a:lnTo>
                <a:lnTo>
                  <a:pt x="499825" y="136033"/>
                </a:lnTo>
                <a:lnTo>
                  <a:pt x="334369" y="272065"/>
                </a:lnTo>
                <a:lnTo>
                  <a:pt x="227760" y="272065"/>
                </a:lnTo>
                <a:lnTo>
                  <a:pt x="393216" y="136033"/>
                </a:lnTo>
                <a:close/>
                <a:moveTo>
                  <a:pt x="0" y="0"/>
                </a:moveTo>
                <a:lnTo>
                  <a:pt x="106609" y="0"/>
                </a:lnTo>
                <a:lnTo>
                  <a:pt x="272065" y="136033"/>
                </a:lnTo>
                <a:lnTo>
                  <a:pt x="106609" y="272065"/>
                </a:lnTo>
                <a:lnTo>
                  <a:pt x="0" y="272065"/>
                </a:lnTo>
                <a:lnTo>
                  <a:pt x="165456" y="136033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100000">
                <a:schemeClr val="accent2"/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标题 1"/>
          <p:cNvCxnSpPr/>
          <p:nvPr/>
        </p:nvCxnSpPr>
        <p:spPr>
          <a:xfrm>
            <a:off x="1749220" y="861385"/>
            <a:ext cx="6893044" cy="0"/>
          </a:xfrm>
          <a:prstGeom prst="line">
            <a:avLst/>
          </a:prstGeom>
          <a:noFill/>
          <a:ln w="25400" cap="sq">
            <a:gradFill>
              <a:gsLst>
                <a:gs pos="0">
                  <a:schemeClr val="accent2"/>
                </a:gs>
                <a:gs pos="100000">
                  <a:srgbClr val="26CCF7">
                    <a:alpha val="0"/>
                  </a:srgbClr>
                </a:gs>
              </a:gsLst>
              <a:lin ang="0" scaled="0"/>
            </a:gradFill>
            <a:miter/>
          </a:ln>
        </p:spPr>
      </p:cxnSp>
      <p:sp>
        <p:nvSpPr>
          <p:cNvPr id="7" name="标题 1"/>
          <p:cNvSpPr txBox="1"/>
          <p:nvPr/>
        </p:nvSpPr>
        <p:spPr>
          <a:xfrm>
            <a:off x="8201225" y="157970"/>
            <a:ext cx="2644474" cy="1439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4400" dirty="0">
                <a:ln w="127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latin typeface="HelloFont WenYiHei"/>
                <a:ea typeface="HelloFont WenYiHei"/>
                <a:cs typeface="HelloFont WenYiHei"/>
              </a:rPr>
              <a:t>目</a:t>
            </a:r>
            <a:r>
              <a:rPr kumimoji="1" lang="zh-TW" altLang="en-US" sz="4400" b="1" dirty="0">
                <a:ln w="127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loFont WenYiHei"/>
                <a:ea typeface="HelloFont WenYiHei"/>
                <a:cs typeface="HelloFont WenYiHei"/>
              </a:rPr>
              <a:t>錄</a:t>
            </a:r>
            <a:endParaRPr kumimoji="1"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0075280" y="482578"/>
            <a:ext cx="2160896" cy="7901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B685">
                    <a:alpha val="100000"/>
                  </a:srgbClr>
                </a:solidFill>
                <a:latin typeface="HelloFont WenYiHei"/>
                <a:ea typeface="HelloFont WenYiHei"/>
                <a:cs typeface="HelloFont WenYiHei"/>
              </a:rPr>
              <a:t>CONTENTS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01745" y="2685046"/>
            <a:ext cx="1592240" cy="11240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 dirty="0" err="1">
                <a:ln w="127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latin typeface="HelloFont WenYiHei"/>
                <a:ea typeface="HelloFont WenYiHei"/>
                <a:cs typeface="HelloFont WenYiHei"/>
              </a:rPr>
              <a:t>新生共融營</a:t>
            </a:r>
            <a:endParaRPr kumimoji="1" lang="zh-CN" altLang="en-US" dirty="0"/>
          </a:p>
        </p:txBody>
      </p:sp>
      <p:sp>
        <p:nvSpPr>
          <p:cNvPr id="10" name="标题 1"/>
          <p:cNvSpPr txBox="1"/>
          <p:nvPr/>
        </p:nvSpPr>
        <p:spPr>
          <a:xfrm>
            <a:off x="809731" y="2589136"/>
            <a:ext cx="1508530" cy="175745"/>
          </a:xfrm>
          <a:prstGeom prst="parallelogram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15736" y="2188397"/>
            <a:ext cx="1666968" cy="482261"/>
          </a:xfrm>
          <a:prstGeom prst="parallelogram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1000"/>
                </a:schemeClr>
              </a:gs>
              <a:gs pos="75000">
                <a:schemeClr val="bg1">
                  <a:alpha val="0"/>
                </a:schemeClr>
              </a:gs>
            </a:gsLst>
            <a:lin ang="0" scaled="0"/>
          </a:gradFill>
          <a:ln w="12700" cap="sq">
            <a:gradFill>
              <a:gsLst>
                <a:gs pos="0">
                  <a:schemeClr val="accent2"/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16081" y="2089148"/>
            <a:ext cx="1519185" cy="6029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2800" dirty="0">
                <a:ln w="254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latin typeface="HelloFont WenYiHei"/>
                <a:ea typeface="HelloFont WenYiHei"/>
                <a:cs typeface="HelloFont WenYiHei"/>
              </a:rPr>
              <a:t>01</a:t>
            </a:r>
            <a:endParaRPr kumimoji="1" lang="zh-CN" altLang="en-US" dirty="0"/>
          </a:p>
        </p:txBody>
      </p:sp>
      <p:sp>
        <p:nvSpPr>
          <p:cNvPr id="13" name="标题 1"/>
          <p:cNvSpPr txBox="1"/>
          <p:nvPr/>
        </p:nvSpPr>
        <p:spPr>
          <a:xfrm>
            <a:off x="2981691" y="2676245"/>
            <a:ext cx="1592240" cy="11240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 dirty="0" err="1">
                <a:ln w="127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latin typeface="HelloFont WenYiHei"/>
                <a:ea typeface="HelloFont WenYiHei"/>
                <a:cs typeface="HelloFont WenYiHei"/>
              </a:rPr>
              <a:t>親師座談會</a:t>
            </a:r>
            <a:endParaRPr kumimoji="1" lang="zh-CN" altLang="en-US" dirty="0"/>
          </a:p>
        </p:txBody>
      </p:sp>
      <p:sp>
        <p:nvSpPr>
          <p:cNvPr id="14" name="标题 1"/>
          <p:cNvSpPr txBox="1"/>
          <p:nvPr/>
        </p:nvSpPr>
        <p:spPr>
          <a:xfrm>
            <a:off x="3002531" y="2579835"/>
            <a:ext cx="1508530" cy="175745"/>
          </a:xfrm>
          <a:prstGeom prst="parallelogram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3121642" y="2184760"/>
            <a:ext cx="1666968" cy="482261"/>
          </a:xfrm>
          <a:prstGeom prst="parallelogram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1000"/>
                </a:schemeClr>
              </a:gs>
              <a:gs pos="75000">
                <a:schemeClr val="bg1">
                  <a:alpha val="0"/>
                </a:schemeClr>
              </a:gs>
            </a:gsLst>
            <a:lin ang="0" scaled="0"/>
          </a:gradFill>
          <a:ln w="12700" cap="sq">
            <a:gradFill>
              <a:gsLst>
                <a:gs pos="0">
                  <a:schemeClr val="accent2"/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3046707" y="2089148"/>
            <a:ext cx="1519185" cy="6029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254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latin typeface="HelloFont WenYiHei"/>
                <a:ea typeface="HelloFont WenYiHei"/>
                <a:cs typeface="HelloFont WenYiHei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5361733" y="2193984"/>
            <a:ext cx="1666968" cy="482261"/>
          </a:xfrm>
          <a:prstGeom prst="parallelogram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1000"/>
                </a:schemeClr>
              </a:gs>
              <a:gs pos="75000">
                <a:schemeClr val="bg1">
                  <a:alpha val="0"/>
                </a:schemeClr>
              </a:gs>
            </a:gsLst>
            <a:lin ang="0" scaled="0"/>
          </a:gradFill>
          <a:ln w="12700" cap="sq">
            <a:gradFill>
              <a:gsLst>
                <a:gs pos="0">
                  <a:schemeClr val="accent2"/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5173949" y="2685045"/>
            <a:ext cx="1592240" cy="11240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 dirty="0" err="1">
                <a:ln w="127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latin typeface="HelloFont WenYiHei"/>
                <a:ea typeface="HelloFont WenYiHei"/>
                <a:cs typeface="HelloFont WenYiHei"/>
              </a:rPr>
              <a:t>住宿申請</a:t>
            </a:r>
            <a:endParaRPr kumimoji="1" lang="zh-CN" altLang="en-US" dirty="0"/>
          </a:p>
        </p:txBody>
      </p:sp>
      <p:sp>
        <p:nvSpPr>
          <p:cNvPr id="19" name="标题 1"/>
          <p:cNvSpPr txBox="1"/>
          <p:nvPr/>
        </p:nvSpPr>
        <p:spPr>
          <a:xfrm>
            <a:off x="5283806" y="2062316"/>
            <a:ext cx="1519185" cy="6029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2800" dirty="0">
                <a:ln w="254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latin typeface="HelloFont WenYiHei"/>
                <a:ea typeface="HelloFont WenYiHei"/>
                <a:cs typeface="HelloFont WenYiHei"/>
              </a:rPr>
              <a:t>03</a:t>
            </a:r>
            <a:endParaRPr kumimoji="1" lang="zh-CN" altLang="en-US" dirty="0"/>
          </a:p>
        </p:txBody>
      </p:sp>
      <p:sp>
        <p:nvSpPr>
          <p:cNvPr id="20" name="标题 1"/>
          <p:cNvSpPr txBox="1"/>
          <p:nvPr/>
        </p:nvSpPr>
        <p:spPr>
          <a:xfrm>
            <a:off x="7439406" y="2701583"/>
            <a:ext cx="1592240" cy="11240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 dirty="0" err="1">
                <a:ln w="127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latin typeface="HelloFont WenYiHei"/>
                <a:ea typeface="HelloFont WenYiHei"/>
                <a:cs typeface="HelloFont WenYiHei"/>
              </a:rPr>
              <a:t>學雜費減免</a:t>
            </a:r>
            <a:endParaRPr kumimoji="1" lang="zh-CN" altLang="en-US" dirty="0"/>
          </a:p>
        </p:txBody>
      </p:sp>
      <p:sp>
        <p:nvSpPr>
          <p:cNvPr id="21" name="标题 1"/>
          <p:cNvSpPr txBox="1"/>
          <p:nvPr/>
        </p:nvSpPr>
        <p:spPr>
          <a:xfrm>
            <a:off x="7474136" y="2618856"/>
            <a:ext cx="1508530" cy="175745"/>
          </a:xfrm>
          <a:prstGeom prst="parallelogram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7584397" y="2215384"/>
            <a:ext cx="1666968" cy="482261"/>
          </a:xfrm>
          <a:prstGeom prst="parallelogram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1000"/>
                </a:schemeClr>
              </a:gs>
              <a:gs pos="75000">
                <a:schemeClr val="bg1">
                  <a:alpha val="0"/>
                </a:schemeClr>
              </a:gs>
            </a:gsLst>
            <a:lin ang="0" scaled="0"/>
          </a:gradFill>
          <a:ln w="12700" cap="sq">
            <a:gradFill>
              <a:gsLst>
                <a:gs pos="0">
                  <a:schemeClr val="accent2"/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7549909" y="2083625"/>
            <a:ext cx="1519185" cy="6029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2800" dirty="0">
                <a:ln w="254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latin typeface="HelloFont WenYiHei"/>
                <a:ea typeface="HelloFont WenYiHei"/>
                <a:cs typeface="HelloFont WenYiHei"/>
              </a:rPr>
              <a:t>04</a:t>
            </a:r>
            <a:endParaRPr kumimoji="1" lang="zh-CN" altLang="en-US" dirty="0"/>
          </a:p>
        </p:txBody>
      </p:sp>
      <p:sp>
        <p:nvSpPr>
          <p:cNvPr id="24" name="标题 1"/>
          <p:cNvSpPr txBox="1"/>
          <p:nvPr/>
        </p:nvSpPr>
        <p:spPr>
          <a:xfrm>
            <a:off x="9646153" y="2755580"/>
            <a:ext cx="1592240" cy="11240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 dirty="0" err="1">
                <a:ln w="127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latin typeface="HelloFont WenYiHei"/>
                <a:ea typeface="HelloFont WenYiHei"/>
                <a:cs typeface="HelloFont WenYiHei"/>
              </a:rPr>
              <a:t>新生健康檢查</a:t>
            </a:r>
            <a:endParaRPr kumimoji="1" lang="zh-CN" altLang="en-US" dirty="0"/>
          </a:p>
        </p:txBody>
      </p:sp>
      <p:sp>
        <p:nvSpPr>
          <p:cNvPr id="25" name="标题 1"/>
          <p:cNvSpPr txBox="1"/>
          <p:nvPr/>
        </p:nvSpPr>
        <p:spPr>
          <a:xfrm>
            <a:off x="9697215" y="2599555"/>
            <a:ext cx="1508530" cy="175745"/>
          </a:xfrm>
          <a:prstGeom prst="parallelogram">
            <a:avLst/>
          </a:prstGeom>
          <a:gradFill>
            <a:gsLst>
              <a:gs pos="0">
                <a:schemeClr val="accent2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9796557" y="2215384"/>
            <a:ext cx="1666968" cy="482261"/>
          </a:xfrm>
          <a:prstGeom prst="parallelogram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1000"/>
                </a:schemeClr>
              </a:gs>
              <a:gs pos="75000">
                <a:schemeClr val="bg1">
                  <a:alpha val="0"/>
                </a:schemeClr>
              </a:gs>
            </a:gsLst>
            <a:lin ang="0" scaled="0"/>
          </a:gradFill>
          <a:ln w="12700" cap="sq">
            <a:gradFill>
              <a:gsLst>
                <a:gs pos="0">
                  <a:schemeClr val="accent2"/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9741391" y="2096323"/>
            <a:ext cx="1519185" cy="6029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00000"/>
              </a:lnSpc>
            </a:pPr>
            <a:r>
              <a:rPr kumimoji="1" lang="en-US" altLang="zh-CN" sz="2800" dirty="0">
                <a:ln w="25400">
                  <a:noFill/>
                </a:ln>
                <a:gradFill>
                  <a:gsLst>
                    <a:gs pos="0">
                      <a:srgbClr val="FFB685">
                        <a:alpha val="100000"/>
                      </a:srgbClr>
                    </a:gs>
                    <a:gs pos="80000">
                      <a:srgbClr val="002060">
                        <a:alpha val="100000"/>
                      </a:srgbClr>
                    </a:gs>
                  </a:gsLst>
                  <a:lin ang="5400000" scaled="0"/>
                </a:gradFill>
                <a:latin typeface="HelloFont WenYiHei"/>
                <a:ea typeface="HelloFont WenYiHei"/>
                <a:cs typeface="HelloFont WenYiHei"/>
              </a:rPr>
              <a:t>05</a:t>
            </a:r>
            <a:endParaRPr kumimoji="1" lang="zh-CN" altLang="en-US" dirty="0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61" y="3633193"/>
            <a:ext cx="2553964" cy="2535655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3465094" y="4588042"/>
            <a:ext cx="7154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表單若有遺失，請掃描左圖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QR-Code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自行下載，或上本校網頁新生專區。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317218" y="1351074"/>
            <a:ext cx="1469348" cy="1469348"/>
          </a:xfrm>
          <a:prstGeom prst="ellipse">
            <a:avLst/>
          </a:prstGeom>
          <a:gradFill>
            <a:gsLst>
              <a:gs pos="9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006529" y="1872034"/>
            <a:ext cx="8868253" cy="2235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733893" y="2455213"/>
            <a:ext cx="8466245" cy="3625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  <a:effectLst>
            <a:outerShdw blurRad="254000" sx="101000" sy="101000" algn="ctr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097255" y="2005385"/>
            <a:ext cx="8686801" cy="3801526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508000" sx="101000" sy="101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560054" y="2488191"/>
            <a:ext cx="6803021" cy="35086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新生在申請住宿時需要注意相關規定，確保申請過程順利進行。如有疑問，可以向學校相關部門咨詢</a:t>
            </a:r>
            <a:r>
              <a:rPr kumimoji="1" lang="en-US" altLang="zh-CN" sz="3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。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0111434" y="2360916"/>
            <a:ext cx="452065" cy="452065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246300" y="2488192"/>
            <a:ext cx="182336" cy="197515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111434" y="3501452"/>
            <a:ext cx="452065" cy="452065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 flipV="1">
            <a:off x="10235417" y="3628728"/>
            <a:ext cx="204098" cy="197513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111434" y="2931184"/>
            <a:ext cx="452065" cy="452065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0238725" y="3058460"/>
            <a:ext cx="197486" cy="197513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6200000">
            <a:off x="9763936" y="4378447"/>
            <a:ext cx="1110846" cy="1110846"/>
          </a:xfrm>
          <a:custGeom>
            <a:avLst/>
            <a:gdLst>
              <a:gd name="connsiteX0" fmla="*/ 854870 w 854870"/>
              <a:gd name="connsiteY0" fmla="*/ 854870 h 854870"/>
              <a:gd name="connsiteX1" fmla="*/ 0 w 854870"/>
              <a:gd name="connsiteY1" fmla="*/ 854870 h 854870"/>
              <a:gd name="connsiteX2" fmla="*/ 0 w 854870"/>
              <a:gd name="connsiteY2" fmla="*/ 0 h 854870"/>
              <a:gd name="connsiteX3" fmla="*/ 427192 w 854870"/>
              <a:gd name="connsiteY3" fmla="*/ 413008 h 854870"/>
              <a:gd name="connsiteX4" fmla="*/ 427435 w 854870"/>
              <a:gd name="connsiteY4" fmla="*/ 412756 h 854870"/>
              <a:gd name="connsiteX5" fmla="*/ 434651 w 854870"/>
              <a:gd name="connsiteY5" fmla="*/ 420219 h 854870"/>
              <a:gd name="connsiteX6" fmla="*/ 442114 w 854870"/>
              <a:gd name="connsiteY6" fmla="*/ 427435 h 854870"/>
              <a:gd name="connsiteX7" fmla="*/ 441862 w 854870"/>
              <a:gd name="connsiteY7" fmla="*/ 427679 h 854870"/>
            </a:gdLst>
            <a:ahLst/>
            <a:cxnLst/>
            <a:rect l="l" t="t" r="r" b="b"/>
            <a:pathLst>
              <a:path w="854870" h="854870">
                <a:moveTo>
                  <a:pt x="854870" y="854870"/>
                </a:moveTo>
                <a:lnTo>
                  <a:pt x="0" y="854870"/>
                </a:lnTo>
                <a:lnTo>
                  <a:pt x="0" y="0"/>
                </a:lnTo>
                <a:lnTo>
                  <a:pt x="427192" y="413008"/>
                </a:lnTo>
                <a:lnTo>
                  <a:pt x="427435" y="412756"/>
                </a:lnTo>
                <a:lnTo>
                  <a:pt x="434651" y="420219"/>
                </a:lnTo>
                <a:lnTo>
                  <a:pt x="442114" y="427435"/>
                </a:lnTo>
                <a:lnTo>
                  <a:pt x="441862" y="42767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注意事項</a:t>
            </a:r>
            <a:endParaRPr kumimoji="1" lang="zh-CN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7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alphaModFix/>
          </a:blip>
          <a:srcRect l="295" t="947" r="1330" b="12126"/>
          <a:stretch>
            <a:fillRect/>
          </a:stretch>
        </p:blipFill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551234" y="1085447"/>
            <a:ext cx="10801350" cy="5256213"/>
          </a:xfrm>
          <a:prstGeom prst="roundRect">
            <a:avLst>
              <a:gd name="adj" fmla="val 3759"/>
            </a:avLst>
          </a:prstGeom>
          <a:solidFill>
            <a:schemeClr val="accent1">
              <a:lumMod val="75000"/>
            </a:schemeClr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695324" y="908720"/>
            <a:ext cx="11087321" cy="5395374"/>
          </a:xfrm>
          <a:prstGeom prst="roundRect">
            <a:avLst>
              <a:gd name="adj" fmla="val 3927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0800000" flipH="1">
            <a:off x="8050013" y="0"/>
            <a:ext cx="2438475" cy="1609341"/>
          </a:xfrm>
          <a:custGeom>
            <a:avLst/>
            <a:gdLst>
              <a:gd name="connsiteX0" fmla="*/ 2380106 w 2438475"/>
              <a:gd name="connsiteY0" fmla="*/ 1609341 h 1609341"/>
              <a:gd name="connsiteX1" fmla="*/ 58370 w 2438475"/>
              <a:gd name="connsiteY1" fmla="*/ 1609341 h 1609341"/>
              <a:gd name="connsiteX2" fmla="*/ 24771 w 2438475"/>
              <a:gd name="connsiteY2" fmla="*/ 1498615 h 1609341"/>
              <a:gd name="connsiteX3" fmla="*/ 0 w 2438475"/>
              <a:gd name="connsiteY3" fmla="*/ 1247251 h 1609341"/>
              <a:gd name="connsiteX4" fmla="*/ 1219238 w 2438475"/>
              <a:gd name="connsiteY4" fmla="*/ 0 h 1609341"/>
              <a:gd name="connsiteX5" fmla="*/ 2438475 w 2438475"/>
              <a:gd name="connsiteY5" fmla="*/ 1247251 h 1609341"/>
              <a:gd name="connsiteX6" fmla="*/ 2413705 w 2438475"/>
              <a:gd name="connsiteY6" fmla="*/ 1498615 h 1609341"/>
            </a:gdLst>
            <a:ahLst/>
            <a:cxnLst/>
            <a:rect l="l" t="t" r="r" b="b"/>
            <a:pathLst>
              <a:path w="2438475" h="1609341">
                <a:moveTo>
                  <a:pt x="2380106" y="1609341"/>
                </a:moveTo>
                <a:lnTo>
                  <a:pt x="58370" y="1609341"/>
                </a:lnTo>
                <a:lnTo>
                  <a:pt x="24771" y="1498615"/>
                </a:lnTo>
                <a:cubicBezTo>
                  <a:pt x="8529" y="1417422"/>
                  <a:pt x="0" y="1333355"/>
                  <a:pt x="0" y="1247251"/>
                </a:cubicBezTo>
                <a:cubicBezTo>
                  <a:pt x="0" y="558414"/>
                  <a:pt x="545872" y="0"/>
                  <a:pt x="1219238" y="0"/>
                </a:cubicBezTo>
                <a:cubicBezTo>
                  <a:pt x="1892604" y="0"/>
                  <a:pt x="2438475" y="558414"/>
                  <a:pt x="2438475" y="1247251"/>
                </a:cubicBezTo>
                <a:cubicBezTo>
                  <a:pt x="2438475" y="1333355"/>
                  <a:pt x="2429946" y="1417422"/>
                  <a:pt x="2413705" y="1498615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7829347" y="576926"/>
            <a:ext cx="4362653" cy="6281075"/>
          </a:xfrm>
          <a:custGeom>
            <a:avLst/>
            <a:gdLst>
              <a:gd name="connsiteX0" fmla="*/ 379173 w 3821903"/>
              <a:gd name="connsiteY0" fmla="*/ 0 h 6281075"/>
              <a:gd name="connsiteX1" fmla="*/ 3821903 w 3821903"/>
              <a:gd name="connsiteY1" fmla="*/ 3442730 h 6281075"/>
              <a:gd name="connsiteX2" fmla="*/ 2569069 w 3821903"/>
              <a:gd name="connsiteY2" fmla="*/ 6099308 h 6281075"/>
              <a:gd name="connsiteX3" fmla="*/ 2325995 w 3821903"/>
              <a:gd name="connsiteY3" fmla="*/ 6281075 h 6281075"/>
              <a:gd name="connsiteX4" fmla="*/ 0 w 3821903"/>
              <a:gd name="connsiteY4" fmla="*/ 6281075 h 6281075"/>
              <a:gd name="connsiteX5" fmla="*/ 0 w 3821903"/>
              <a:gd name="connsiteY5" fmla="*/ 21228 h 6281075"/>
              <a:gd name="connsiteX6" fmla="*/ 27174 w 3821903"/>
              <a:gd name="connsiteY6" fmla="*/ 17775 h 6281075"/>
              <a:gd name="connsiteX7" fmla="*/ 379173 w 3821903"/>
              <a:gd name="connsiteY7" fmla="*/ 0 h 6281075"/>
            </a:gdLst>
            <a:ahLst/>
            <a:cxnLst/>
            <a:rect l="l" t="t" r="r" b="b"/>
            <a:pathLst>
              <a:path w="3821903" h="6281075">
                <a:moveTo>
                  <a:pt x="379173" y="0"/>
                </a:moveTo>
                <a:cubicBezTo>
                  <a:pt x="2280540" y="0"/>
                  <a:pt x="3821903" y="1541363"/>
                  <a:pt x="3821903" y="3442730"/>
                </a:cubicBezTo>
                <a:cubicBezTo>
                  <a:pt x="3821903" y="4512249"/>
                  <a:pt x="3334206" y="5467861"/>
                  <a:pt x="2569069" y="6099308"/>
                </a:cubicBezTo>
                <a:lnTo>
                  <a:pt x="2325995" y="6281075"/>
                </a:lnTo>
                <a:lnTo>
                  <a:pt x="0" y="6281075"/>
                </a:lnTo>
                <a:lnTo>
                  <a:pt x="0" y="21228"/>
                </a:lnTo>
                <a:lnTo>
                  <a:pt x="27174" y="17775"/>
                </a:lnTo>
                <a:cubicBezTo>
                  <a:pt x="142909" y="6021"/>
                  <a:pt x="260338" y="0"/>
                  <a:pt x="379173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0" y="5200315"/>
            <a:ext cx="1559496" cy="1657685"/>
          </a:xfrm>
          <a:custGeom>
            <a:avLst/>
            <a:gdLst>
              <a:gd name="connsiteX0" fmla="*/ 1979154 w 1979154"/>
              <a:gd name="connsiteY0" fmla="*/ 0 h 2103767"/>
              <a:gd name="connsiteX1" fmla="*/ 1979154 w 1979154"/>
              <a:gd name="connsiteY1" fmla="*/ 2103767 h 2103767"/>
              <a:gd name="connsiteX2" fmla="*/ 0 w 1979154"/>
              <a:gd name="connsiteY2" fmla="*/ 2103767 h 2103767"/>
              <a:gd name="connsiteX3" fmla="*/ 5830 w 1979154"/>
              <a:gd name="connsiteY3" fmla="*/ 1984877 h 2103767"/>
              <a:gd name="connsiteX4" fmla="*/ 1931085 w 1979154"/>
              <a:gd name="connsiteY4" fmla="*/ 2500 h 2103767"/>
            </a:gdLst>
            <a:ahLst/>
            <a:cxnLst/>
            <a:rect l="l" t="t" r="r" b="b"/>
            <a:pathLst>
              <a:path w="1979154" h="2103767">
                <a:moveTo>
                  <a:pt x="1979154" y="0"/>
                </a:moveTo>
                <a:lnTo>
                  <a:pt x="1979154" y="2103767"/>
                </a:lnTo>
                <a:lnTo>
                  <a:pt x="0" y="2103767"/>
                </a:lnTo>
                <a:lnTo>
                  <a:pt x="5830" y="1984877"/>
                </a:lnTo>
                <a:cubicBezTo>
                  <a:pt x="108922" y="939626"/>
                  <a:pt x="915953" y="108651"/>
                  <a:pt x="1931085" y="250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0" y="0"/>
            <a:ext cx="329462" cy="329462"/>
          </a:xfrm>
          <a:custGeom>
            <a:avLst/>
            <a:gdLst>
              <a:gd name="connsiteX0" fmla="*/ 0 w 329462"/>
              <a:gd name="connsiteY0" fmla="*/ 0 h 329462"/>
              <a:gd name="connsiteX1" fmla="*/ 329462 w 329462"/>
              <a:gd name="connsiteY1" fmla="*/ 0 h 329462"/>
              <a:gd name="connsiteX2" fmla="*/ 329462 w 329462"/>
              <a:gd name="connsiteY2" fmla="*/ 329462 h 329462"/>
              <a:gd name="connsiteX3" fmla="*/ 0 w 329462"/>
              <a:gd name="connsiteY3" fmla="*/ 0 h 329462"/>
            </a:gdLst>
            <a:ahLst/>
            <a:cxnLst/>
            <a:rect l="l" t="t" r="r" b="b"/>
            <a:pathLst>
              <a:path w="329462" h="329462">
                <a:moveTo>
                  <a:pt x="0" y="0"/>
                </a:moveTo>
                <a:lnTo>
                  <a:pt x="329462" y="0"/>
                </a:lnTo>
                <a:lnTo>
                  <a:pt x="329462" y="329462"/>
                </a:lnTo>
                <a:cubicBezTo>
                  <a:pt x="147505" y="329462"/>
                  <a:pt x="0" y="18195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298932" y="3387218"/>
            <a:ext cx="6049120" cy="241824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60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學雜費減免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967355" y="-264837"/>
            <a:ext cx="2512428" cy="3677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04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194982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56668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81584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543270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768186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829872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820855" y="1821428"/>
            <a:ext cx="792243" cy="792243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058669" y="2059242"/>
            <a:ext cx="316615" cy="316615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35" y="51825"/>
            <a:ext cx="1231499" cy="120101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04C30FD2-48BB-63B2-F3AC-CB2C132F4675}"/>
              </a:ext>
            </a:extLst>
          </p:cNvPr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3" name="标题 1">
              <a:extLst>
                <a:ext uri="{FF2B5EF4-FFF2-40B4-BE49-F238E27FC236}">
                  <a16:creationId xmlns:a16="http://schemas.microsoft.com/office/drawing/2014/main" id="{DC364F8B-3560-513D-8F0E-8E03D414B66A}"/>
                </a:ext>
              </a:extLst>
            </p:cNvPr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4" name="标题 1">
              <a:extLst>
                <a:ext uri="{FF2B5EF4-FFF2-40B4-BE49-F238E27FC236}">
                  <a16:creationId xmlns:a16="http://schemas.microsoft.com/office/drawing/2014/main" id="{856460EF-5269-272C-1F23-D695D36D210E}"/>
                </a:ext>
              </a:extLst>
            </p:cNvPr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>
            <a:extLst>
              <a:ext uri="{FF2B5EF4-FFF2-40B4-BE49-F238E27FC236}">
                <a16:creationId xmlns:a16="http://schemas.microsoft.com/office/drawing/2014/main" id="{CDC70A6B-712A-5F13-D410-7250F340F508}"/>
              </a:ext>
            </a:extLst>
          </p:cNvPr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20500000000000000" charset="-128"/>
                <a:ea typeface="Source Han Sans CN Bold" panose="02020500000000000000" charset="-128"/>
                <a:cs typeface="Source Han Sans CN Bold"/>
              </a:rPr>
              <a:t>減免</a:t>
            </a:r>
            <a:r>
              <a:rPr kumimoji="1" lang="zh-TW" altLang="en-US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20500000000000000" charset="-128"/>
                <a:ea typeface="Source Han Sans CN Bold" panose="02020500000000000000" charset="-128"/>
                <a:cs typeface="Source Han Sans CN Bold"/>
              </a:rPr>
              <a:t>事</a:t>
            </a:r>
            <a:r>
              <a:rPr kumimoji="1" lang="en-US" altLang="zh-CN" sz="28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20500000000000000" charset="-128"/>
                <a:ea typeface="Source Han Sans CN Bold" panose="02020500000000000000" charset="-128"/>
                <a:cs typeface="Source Han Sans CN Bold"/>
              </a:rPr>
              <a:t>項</a:t>
            </a:r>
            <a:r>
              <a:rPr kumimoji="1" lang="zh-TW" altLang="en-US" sz="2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20500000000000000" charset="-128"/>
                <a:ea typeface="Source Han Sans CN Bold" panose="02020500000000000000" charset="-128"/>
                <a:cs typeface="Source Han Sans CN Bold"/>
              </a:rPr>
              <a:t>說明</a:t>
            </a:r>
            <a:endParaRPr kumimoji="1" lang="zh-CN" altLang="en-US" b="1" dirty="0">
              <a:latin typeface="Source Han Sans CN Bold" panose="02020500000000000000" charset="-128"/>
              <a:ea typeface="Source Han Sans CN Bold" panose="02020500000000000000" charset="-128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D8CE5D1-80BA-7B12-99DA-9FCEC8B767D4}"/>
              </a:ext>
            </a:extLst>
          </p:cNvPr>
          <p:cNvSpPr txBox="1"/>
          <p:nvPr/>
        </p:nvSpPr>
        <p:spPr>
          <a:xfrm>
            <a:off x="684985" y="1489753"/>
            <a:ext cx="10873441" cy="564051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zh-TW" altLang="en-US" sz="2800" b="1" dirty="0">
                <a:ln w="12700">
                  <a:noFill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方案一 免學費</a:t>
            </a:r>
            <a:endParaRPr kumimoji="1" lang="en-US" altLang="zh-TW" sz="2800" b="1" dirty="0">
              <a:ln w="12700">
                <a:noFill/>
              </a:ln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Source Han Sans"/>
            </a:endParaRPr>
          </a:p>
          <a:p>
            <a:pPr algn="l">
              <a:lnSpc>
                <a:spcPct val="150000"/>
              </a:lnSpc>
            </a:pP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學生須具有中華民國籍，申請後可減免學費</a:t>
            </a:r>
            <a:r>
              <a:rPr kumimoji="1"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kumimoji="1"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三年級</a:t>
            </a:r>
            <a:r>
              <a:rPr kumimoji="1"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1"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50000"/>
              </a:lnSpc>
            </a:pPr>
            <a:r>
              <a:rPr kumimoji="1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方案二 學雜費減免</a:t>
            </a:r>
            <a:endParaRPr kumimoji="1"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50000"/>
              </a:lnSpc>
            </a:pP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符合各類條件身分者，申請後可依比例減免雜費。</a:t>
            </a:r>
            <a:endParaRPr kumimoji="1"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50000"/>
              </a:lnSpc>
            </a:pPr>
            <a:r>
              <a:rPr kumimoji="1"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方案三 就學貸款</a:t>
            </a:r>
            <a:endParaRPr kumimoji="1"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50000"/>
              </a:lnSpc>
            </a:pP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申請完上列</a:t>
            </a:r>
            <a:r>
              <a:rPr kumimoji="1"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免學費</a:t>
            </a:r>
            <a:r>
              <a:rPr kumimoji="1"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kumimoji="1"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依資格申請學雜費減免</a:t>
            </a:r>
            <a:r>
              <a:rPr kumimoji="1"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措施後，於</a:t>
            </a:r>
            <a:r>
              <a:rPr kumimoji="1"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kumimoji="1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月份依學校網頁公告下載繳費單，可再視需求依下列方式至所在地附近之台灣銀行辦理就學貸款</a:t>
            </a:r>
            <a:endParaRPr kumimoji="1"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50000"/>
              </a:lnSpc>
            </a:pPr>
            <a:endParaRPr kumimoji="1"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>
              <a:lnSpc>
                <a:spcPct val="150000"/>
              </a:lnSpc>
            </a:pPr>
            <a:endParaRPr kumimoji="1" lang="zh-CN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8505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1194732" y="278027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/>
              <a:t>4</a:t>
            </a:r>
            <a:endParaRPr lang="zh-TW" altLang="en-US" sz="4000" b="1" dirty="0"/>
          </a:p>
        </p:txBody>
      </p:sp>
      <p:sp>
        <p:nvSpPr>
          <p:cNvPr id="10" name="矩形 9"/>
          <p:cNvSpPr/>
          <p:nvPr/>
        </p:nvSpPr>
        <p:spPr>
          <a:xfrm>
            <a:off x="125537" y="93361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免學費申請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1086981" y="1383957"/>
            <a:ext cx="800219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現場繳交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30" y="-1"/>
            <a:ext cx="533838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1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1267318" y="278027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/>
              <a:t>5</a:t>
            </a:r>
            <a:endParaRPr lang="zh-TW" altLang="en-US" sz="4000" b="1" dirty="0"/>
          </a:p>
        </p:txBody>
      </p:sp>
      <p:sp>
        <p:nvSpPr>
          <p:cNvPr id="4" name="矩形 3"/>
          <p:cNvSpPr/>
          <p:nvPr/>
        </p:nvSpPr>
        <p:spPr>
          <a:xfrm>
            <a:off x="125537" y="93361"/>
            <a:ext cx="3775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個人資料提供同意書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在學期間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1086981" y="1383957"/>
            <a:ext cx="800219" cy="2657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依需求繳交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007" y="0"/>
            <a:ext cx="5567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7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1267318" y="359080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/>
              <a:t>6</a:t>
            </a:r>
            <a:endParaRPr lang="zh-TW" altLang="en-US" sz="4000" b="1" dirty="0"/>
          </a:p>
        </p:txBody>
      </p:sp>
      <p:sp>
        <p:nvSpPr>
          <p:cNvPr id="4" name="矩形 3"/>
          <p:cNvSpPr/>
          <p:nvPr/>
        </p:nvSpPr>
        <p:spPr>
          <a:xfrm>
            <a:off x="0" y="84308"/>
            <a:ext cx="4031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學生各類就學優待申請書暨切結書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086981" y="1383957"/>
            <a:ext cx="800219" cy="265713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依需求繳交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819" y="0"/>
            <a:ext cx="5688061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18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748867">
            <a:off x="1771853" y="3541133"/>
            <a:ext cx="256674" cy="221271"/>
          </a:xfrm>
          <a:prstGeom prst="triangle">
            <a:avLst/>
          </a:prstGeom>
          <a:solidFill>
            <a:schemeClr val="accent1">
              <a:lumMod val="50000"/>
            </a:schemeClr>
          </a:solidFill>
          <a:ln w="12700" cap="flat">
            <a:solidFill>
              <a:schemeClr val="accent1">
                <a:shade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942766" y="2197767"/>
            <a:ext cx="8518358" cy="2486527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718176" y="3119656"/>
            <a:ext cx="1149735" cy="569495"/>
          </a:xfrm>
          <a:prstGeom prst="homePlat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900190" y="3139708"/>
            <a:ext cx="638342" cy="52939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076459" y="2502568"/>
            <a:ext cx="7065058" cy="187692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學雜費減免是學校為幫助經濟困難學生而設立的政策。減免項目包括學費、雜費等，具體項目根據學生的情況而定</a:t>
            </a: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。</a:t>
            </a:r>
            <a:endParaRPr kumimoji="1" lang="zh-CN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0018295" y="4499811"/>
            <a:ext cx="778042" cy="64168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V="1">
            <a:off x="9709752" y="4331364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039872" y="2510320"/>
            <a:ext cx="778042" cy="64168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V="1">
            <a:off x="1731329" y="2341873"/>
            <a:ext cx="539482" cy="457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減免項目</a:t>
            </a:r>
            <a:endParaRPr kumimoji="1" lang="zh-CN" altLang="en-US" dirty="0"/>
          </a:p>
        </p:txBody>
      </p:sp>
      <p:grpSp>
        <p:nvGrpSpPr>
          <p:cNvPr id="13" name="群組 12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4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257020" y="2211185"/>
            <a:ext cx="8758989" cy="2477193"/>
          </a:xfrm>
          <a:prstGeom prst="roundRect">
            <a:avLst>
              <a:gd name="adj" fmla="val 952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710296" y="2863516"/>
            <a:ext cx="7023161" cy="113096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32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學生需要按照學校規定的流程申請學雜費減免，包括填寫申請表、提交相關證明文件等。申請過程需要認真對待，確保申請成功</a:t>
            </a:r>
            <a:r>
              <a:rPr kumimoji="1" lang="en-US" altLang="zh-CN" sz="32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。</a:t>
            </a:r>
            <a:endParaRPr kumimoji="1" lang="zh-CN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标题 1"/>
          <p:cNvSpPr txBox="1"/>
          <p:nvPr/>
        </p:nvSpPr>
        <p:spPr>
          <a:xfrm rot="2700000">
            <a:off x="1339754" y="2654968"/>
            <a:ext cx="1548064" cy="1548065"/>
          </a:xfrm>
          <a:prstGeom prst="roundRect">
            <a:avLst>
              <a:gd name="adj" fmla="val 865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2700000">
            <a:off x="1457921" y="2773134"/>
            <a:ext cx="1311731" cy="1311732"/>
          </a:xfrm>
          <a:prstGeom prst="roundRect">
            <a:avLst>
              <a:gd name="adj" fmla="val 8650"/>
            </a:avLst>
          </a:prstGeom>
          <a:solidFill>
            <a:schemeClr val="accent1"/>
          </a:solidFill>
          <a:ln w="1270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2700000">
            <a:off x="2913762" y="3217885"/>
            <a:ext cx="422230" cy="422231"/>
          </a:xfrm>
          <a:prstGeom prst="roundRect">
            <a:avLst>
              <a:gd name="adj" fmla="val 865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974039" y="3296946"/>
            <a:ext cx="301676" cy="264109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688118" y="2958647"/>
            <a:ext cx="851338" cy="94070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申請流程</a:t>
            </a:r>
            <a:endParaRPr kumimoji="1" lang="zh-CN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2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群組 2"/>
          <p:cNvGrpSpPr/>
          <p:nvPr/>
        </p:nvGrpSpPr>
        <p:grpSpPr>
          <a:xfrm>
            <a:off x="0" y="5899346"/>
            <a:ext cx="12192000" cy="958654"/>
            <a:chOff x="0" y="5899346"/>
            <a:chExt cx="12192000" cy="958654"/>
          </a:xfrm>
        </p:grpSpPr>
        <p:sp>
          <p:nvSpPr>
            <p:cNvPr id="4" name="标题 1"/>
            <p:cNvSpPr txBox="1"/>
            <p:nvPr/>
          </p:nvSpPr>
          <p:spPr>
            <a:xfrm>
              <a:off x="0" y="5899346"/>
              <a:ext cx="12192000" cy="958654"/>
            </a:xfrm>
            <a:custGeom>
              <a:avLst/>
              <a:gdLst>
                <a:gd name="connsiteX0" fmla="*/ 0 w 12192000"/>
                <a:gd name="connsiteY0" fmla="*/ 0 h 3563982"/>
                <a:gd name="connsiteX1" fmla="*/ 21223 w 12192000"/>
                <a:gd name="connsiteY1" fmla="*/ 27596 h 3563982"/>
                <a:gd name="connsiteX2" fmla="*/ 6096000 w 12192000"/>
                <a:gd name="connsiteY2" fmla="*/ 3055905 h 3563982"/>
                <a:gd name="connsiteX3" fmla="*/ 12170777 w 12192000"/>
                <a:gd name="connsiteY3" fmla="*/ 27596 h 3563982"/>
                <a:gd name="connsiteX4" fmla="*/ 12192000 w 12192000"/>
                <a:gd name="connsiteY4" fmla="*/ 0 h 3563982"/>
                <a:gd name="connsiteX5" fmla="*/ 12192000 w 12192000"/>
                <a:gd name="connsiteY5" fmla="*/ 3563982 h 3563982"/>
                <a:gd name="connsiteX6" fmla="*/ 0 w 12192000"/>
                <a:gd name="connsiteY6" fmla="*/ 3563982 h 3563982"/>
              </a:gdLst>
              <a:ahLst/>
              <a:cxnLst/>
              <a:rect l="l" t="t" r="r" b="b"/>
              <a:pathLst>
                <a:path w="12192000" h="3563982">
                  <a:moveTo>
                    <a:pt x="0" y="0"/>
                  </a:moveTo>
                  <a:lnTo>
                    <a:pt x="21223" y="27596"/>
                  </a:lnTo>
                  <a:cubicBezTo>
                    <a:pt x="1522464" y="1887950"/>
                    <a:pt x="3688133" y="3055905"/>
                    <a:pt x="6096000" y="3055905"/>
                  </a:cubicBezTo>
                  <a:cubicBezTo>
                    <a:pt x="8503868" y="3055905"/>
                    <a:pt x="10669536" y="1887950"/>
                    <a:pt x="12170777" y="27596"/>
                  </a:cubicBezTo>
                  <a:lnTo>
                    <a:pt x="12192000" y="0"/>
                  </a:lnTo>
                  <a:lnTo>
                    <a:pt x="12192000" y="3563982"/>
                  </a:lnTo>
                  <a:lnTo>
                    <a:pt x="0" y="356398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18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0" y="6188758"/>
              <a:ext cx="12192000" cy="669242"/>
            </a:xfrm>
            <a:custGeom>
              <a:avLst/>
              <a:gdLst>
                <a:gd name="connsiteX0" fmla="*/ 0 w 12192000"/>
                <a:gd name="connsiteY0" fmla="*/ 0 h 2488036"/>
                <a:gd name="connsiteX1" fmla="*/ 21223 w 12192000"/>
                <a:gd name="connsiteY1" fmla="*/ 18287 h 2488036"/>
                <a:gd name="connsiteX2" fmla="*/ 6096000 w 12192000"/>
                <a:gd name="connsiteY2" fmla="*/ 2025118 h 2488036"/>
                <a:gd name="connsiteX3" fmla="*/ 12170777 w 12192000"/>
                <a:gd name="connsiteY3" fmla="*/ 18287 h 2488036"/>
                <a:gd name="connsiteX4" fmla="*/ 12192000 w 12192000"/>
                <a:gd name="connsiteY4" fmla="*/ 0 h 2488036"/>
                <a:gd name="connsiteX5" fmla="*/ 12192000 w 12192000"/>
                <a:gd name="connsiteY5" fmla="*/ 2488036 h 2488036"/>
                <a:gd name="connsiteX6" fmla="*/ 0 w 12192000"/>
                <a:gd name="connsiteY6" fmla="*/ 2488036 h 2488036"/>
              </a:gdLst>
              <a:ahLst/>
              <a:cxnLst/>
              <a:rect l="l" t="t" r="r" b="b"/>
              <a:pathLst>
                <a:path w="12192000" h="2488036">
                  <a:moveTo>
                    <a:pt x="0" y="0"/>
                  </a:moveTo>
                  <a:lnTo>
                    <a:pt x="21223" y="18287"/>
                  </a:lnTo>
                  <a:cubicBezTo>
                    <a:pt x="1522464" y="1251126"/>
                    <a:pt x="3688133" y="2025118"/>
                    <a:pt x="6096000" y="2025118"/>
                  </a:cubicBezTo>
                  <a:cubicBezTo>
                    <a:pt x="8503868" y="2025118"/>
                    <a:pt x="10669536" y="1251126"/>
                    <a:pt x="12170777" y="18287"/>
                  </a:cubicBezTo>
                  <a:lnTo>
                    <a:pt x="12192000" y="0"/>
                  </a:lnTo>
                  <a:lnTo>
                    <a:pt x="12192000" y="2488036"/>
                  </a:lnTo>
                  <a:lnTo>
                    <a:pt x="0" y="2488036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0"/>
            </a:gradFill>
            <a:ln w="3175" cap="sq">
              <a:solidFill>
                <a:schemeClr val="accent1">
                  <a:lumMod val="20000"/>
                  <a:lumOff val="80000"/>
                </a:schemeClr>
              </a:solidFill>
              <a:miter/>
            </a:ln>
            <a:effectLst>
              <a:outerShdw blurRad="368300" dist="38100" dir="16200000" rotWithShape="0">
                <a:schemeClr val="accent1">
                  <a:alpha val="26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1851962" y="1610894"/>
            <a:ext cx="8510660" cy="3781988"/>
          </a:xfrm>
          <a:prstGeom prst="rect">
            <a:avLst/>
          </a:prstGeom>
          <a:solidFill>
            <a:srgbClr val="FFFFFF">
              <a:alpha val="100000"/>
            </a:srgbClr>
          </a:solidFill>
          <a:ln w="15875" cap="flat">
            <a:noFill/>
            <a:miter/>
          </a:ln>
          <a:effectLst>
            <a:outerShdw blurRad="152400" dist="38100" dir="270000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002997" y="2154893"/>
            <a:ext cx="8159312" cy="3088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600" dirty="0" err="1">
                <a:ln w="12700">
                  <a:noFill/>
                </a:ln>
                <a:solidFill>
                  <a:srgbClr val="1A3B5B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申請學雜費減免的學生需要注意申請截止日期和提交</a:t>
            </a:r>
            <a:r>
              <a:rPr kumimoji="1" lang="zh-TW" altLang="en-US" sz="3600" dirty="0">
                <a:ln w="12700">
                  <a:noFill/>
                </a:ln>
                <a:solidFill>
                  <a:srgbClr val="1A3B5B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文件</a:t>
            </a:r>
            <a:r>
              <a:rPr kumimoji="1" lang="en-US" altLang="zh-CN" sz="3600" dirty="0" err="1">
                <a:ln w="12700">
                  <a:noFill/>
                </a:ln>
                <a:solidFill>
                  <a:srgbClr val="1A3B5B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的完整性。如有疑問，可以向</a:t>
            </a:r>
            <a:r>
              <a:rPr kumimoji="1" lang="zh-TW" altLang="en-US" sz="3600" dirty="0">
                <a:ln w="12700">
                  <a:noFill/>
                </a:ln>
                <a:solidFill>
                  <a:srgbClr val="1A3B5B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學生事務處諮詢</a:t>
            </a:r>
            <a:r>
              <a:rPr kumimoji="1" lang="en-US" altLang="zh-CN" sz="3600" dirty="0">
                <a:ln w="12700">
                  <a:noFill/>
                </a:ln>
                <a:solidFill>
                  <a:srgbClr val="1A3B5B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。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1845962" y="1601595"/>
            <a:ext cx="553006" cy="527788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3175" cap="sq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blurRad="368300" dist="38100" dir="16200000" rotWithShape="0">
              <a:schemeClr val="accent1">
                <a:alpha val="2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816677" y="1614350"/>
            <a:ext cx="621813" cy="527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注意事項</a:t>
            </a:r>
            <a:endParaRPr kumimoji="1" lang="zh-CN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2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alphaModFix/>
          </a:blip>
          <a:srcRect l="295" t="947" r="1330" b="12126"/>
          <a:stretch>
            <a:fillRect/>
          </a:stretch>
        </p:blipFill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551234" y="1085447"/>
            <a:ext cx="10801350" cy="5256213"/>
          </a:xfrm>
          <a:prstGeom prst="roundRect">
            <a:avLst>
              <a:gd name="adj" fmla="val 3759"/>
            </a:avLst>
          </a:prstGeom>
          <a:solidFill>
            <a:schemeClr val="accent1">
              <a:lumMod val="75000"/>
            </a:schemeClr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695324" y="908720"/>
            <a:ext cx="11087321" cy="5395374"/>
          </a:xfrm>
          <a:prstGeom prst="roundRect">
            <a:avLst>
              <a:gd name="adj" fmla="val 3927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0800000" flipH="1">
            <a:off x="8050013" y="0"/>
            <a:ext cx="2438475" cy="1609341"/>
          </a:xfrm>
          <a:custGeom>
            <a:avLst/>
            <a:gdLst>
              <a:gd name="connsiteX0" fmla="*/ 2380106 w 2438475"/>
              <a:gd name="connsiteY0" fmla="*/ 1609341 h 1609341"/>
              <a:gd name="connsiteX1" fmla="*/ 58370 w 2438475"/>
              <a:gd name="connsiteY1" fmla="*/ 1609341 h 1609341"/>
              <a:gd name="connsiteX2" fmla="*/ 24771 w 2438475"/>
              <a:gd name="connsiteY2" fmla="*/ 1498615 h 1609341"/>
              <a:gd name="connsiteX3" fmla="*/ 0 w 2438475"/>
              <a:gd name="connsiteY3" fmla="*/ 1247251 h 1609341"/>
              <a:gd name="connsiteX4" fmla="*/ 1219238 w 2438475"/>
              <a:gd name="connsiteY4" fmla="*/ 0 h 1609341"/>
              <a:gd name="connsiteX5" fmla="*/ 2438475 w 2438475"/>
              <a:gd name="connsiteY5" fmla="*/ 1247251 h 1609341"/>
              <a:gd name="connsiteX6" fmla="*/ 2413705 w 2438475"/>
              <a:gd name="connsiteY6" fmla="*/ 1498615 h 1609341"/>
            </a:gdLst>
            <a:ahLst/>
            <a:cxnLst/>
            <a:rect l="l" t="t" r="r" b="b"/>
            <a:pathLst>
              <a:path w="2438475" h="1609341">
                <a:moveTo>
                  <a:pt x="2380106" y="1609341"/>
                </a:moveTo>
                <a:lnTo>
                  <a:pt x="58370" y="1609341"/>
                </a:lnTo>
                <a:lnTo>
                  <a:pt x="24771" y="1498615"/>
                </a:lnTo>
                <a:cubicBezTo>
                  <a:pt x="8529" y="1417422"/>
                  <a:pt x="0" y="1333355"/>
                  <a:pt x="0" y="1247251"/>
                </a:cubicBezTo>
                <a:cubicBezTo>
                  <a:pt x="0" y="558414"/>
                  <a:pt x="545872" y="0"/>
                  <a:pt x="1219238" y="0"/>
                </a:cubicBezTo>
                <a:cubicBezTo>
                  <a:pt x="1892604" y="0"/>
                  <a:pt x="2438475" y="558414"/>
                  <a:pt x="2438475" y="1247251"/>
                </a:cubicBezTo>
                <a:cubicBezTo>
                  <a:pt x="2438475" y="1333355"/>
                  <a:pt x="2429946" y="1417422"/>
                  <a:pt x="2413705" y="1498615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7829347" y="576926"/>
            <a:ext cx="4362653" cy="6281075"/>
          </a:xfrm>
          <a:custGeom>
            <a:avLst/>
            <a:gdLst>
              <a:gd name="connsiteX0" fmla="*/ 379173 w 3821903"/>
              <a:gd name="connsiteY0" fmla="*/ 0 h 6281075"/>
              <a:gd name="connsiteX1" fmla="*/ 3821903 w 3821903"/>
              <a:gd name="connsiteY1" fmla="*/ 3442730 h 6281075"/>
              <a:gd name="connsiteX2" fmla="*/ 2569069 w 3821903"/>
              <a:gd name="connsiteY2" fmla="*/ 6099308 h 6281075"/>
              <a:gd name="connsiteX3" fmla="*/ 2325995 w 3821903"/>
              <a:gd name="connsiteY3" fmla="*/ 6281075 h 6281075"/>
              <a:gd name="connsiteX4" fmla="*/ 0 w 3821903"/>
              <a:gd name="connsiteY4" fmla="*/ 6281075 h 6281075"/>
              <a:gd name="connsiteX5" fmla="*/ 0 w 3821903"/>
              <a:gd name="connsiteY5" fmla="*/ 21228 h 6281075"/>
              <a:gd name="connsiteX6" fmla="*/ 27174 w 3821903"/>
              <a:gd name="connsiteY6" fmla="*/ 17775 h 6281075"/>
              <a:gd name="connsiteX7" fmla="*/ 379173 w 3821903"/>
              <a:gd name="connsiteY7" fmla="*/ 0 h 6281075"/>
            </a:gdLst>
            <a:ahLst/>
            <a:cxnLst/>
            <a:rect l="l" t="t" r="r" b="b"/>
            <a:pathLst>
              <a:path w="3821903" h="6281075">
                <a:moveTo>
                  <a:pt x="379173" y="0"/>
                </a:moveTo>
                <a:cubicBezTo>
                  <a:pt x="2280540" y="0"/>
                  <a:pt x="3821903" y="1541363"/>
                  <a:pt x="3821903" y="3442730"/>
                </a:cubicBezTo>
                <a:cubicBezTo>
                  <a:pt x="3821903" y="4512249"/>
                  <a:pt x="3334206" y="5467861"/>
                  <a:pt x="2569069" y="6099308"/>
                </a:cubicBezTo>
                <a:lnTo>
                  <a:pt x="2325995" y="6281075"/>
                </a:lnTo>
                <a:lnTo>
                  <a:pt x="0" y="6281075"/>
                </a:lnTo>
                <a:lnTo>
                  <a:pt x="0" y="21228"/>
                </a:lnTo>
                <a:lnTo>
                  <a:pt x="27174" y="17775"/>
                </a:lnTo>
                <a:cubicBezTo>
                  <a:pt x="142909" y="6021"/>
                  <a:pt x="260338" y="0"/>
                  <a:pt x="379173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0" y="5200315"/>
            <a:ext cx="1559496" cy="1657685"/>
          </a:xfrm>
          <a:custGeom>
            <a:avLst/>
            <a:gdLst>
              <a:gd name="connsiteX0" fmla="*/ 1979154 w 1979154"/>
              <a:gd name="connsiteY0" fmla="*/ 0 h 2103767"/>
              <a:gd name="connsiteX1" fmla="*/ 1979154 w 1979154"/>
              <a:gd name="connsiteY1" fmla="*/ 2103767 h 2103767"/>
              <a:gd name="connsiteX2" fmla="*/ 0 w 1979154"/>
              <a:gd name="connsiteY2" fmla="*/ 2103767 h 2103767"/>
              <a:gd name="connsiteX3" fmla="*/ 5830 w 1979154"/>
              <a:gd name="connsiteY3" fmla="*/ 1984877 h 2103767"/>
              <a:gd name="connsiteX4" fmla="*/ 1931085 w 1979154"/>
              <a:gd name="connsiteY4" fmla="*/ 2500 h 2103767"/>
            </a:gdLst>
            <a:ahLst/>
            <a:cxnLst/>
            <a:rect l="l" t="t" r="r" b="b"/>
            <a:pathLst>
              <a:path w="1979154" h="2103767">
                <a:moveTo>
                  <a:pt x="1979154" y="0"/>
                </a:moveTo>
                <a:lnTo>
                  <a:pt x="1979154" y="2103767"/>
                </a:lnTo>
                <a:lnTo>
                  <a:pt x="0" y="2103767"/>
                </a:lnTo>
                <a:lnTo>
                  <a:pt x="5830" y="1984877"/>
                </a:lnTo>
                <a:cubicBezTo>
                  <a:pt x="108922" y="939626"/>
                  <a:pt x="915953" y="108651"/>
                  <a:pt x="1931085" y="250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0" y="0"/>
            <a:ext cx="329462" cy="329462"/>
          </a:xfrm>
          <a:custGeom>
            <a:avLst/>
            <a:gdLst>
              <a:gd name="connsiteX0" fmla="*/ 0 w 329462"/>
              <a:gd name="connsiteY0" fmla="*/ 0 h 329462"/>
              <a:gd name="connsiteX1" fmla="*/ 329462 w 329462"/>
              <a:gd name="connsiteY1" fmla="*/ 0 h 329462"/>
              <a:gd name="connsiteX2" fmla="*/ 329462 w 329462"/>
              <a:gd name="connsiteY2" fmla="*/ 329462 h 329462"/>
              <a:gd name="connsiteX3" fmla="*/ 0 w 329462"/>
              <a:gd name="connsiteY3" fmla="*/ 0 h 329462"/>
            </a:gdLst>
            <a:ahLst/>
            <a:cxnLst/>
            <a:rect l="l" t="t" r="r" b="b"/>
            <a:pathLst>
              <a:path w="329462" h="329462">
                <a:moveTo>
                  <a:pt x="0" y="0"/>
                </a:moveTo>
                <a:lnTo>
                  <a:pt x="329462" y="0"/>
                </a:lnTo>
                <a:lnTo>
                  <a:pt x="329462" y="329462"/>
                </a:lnTo>
                <a:cubicBezTo>
                  <a:pt x="147505" y="329462"/>
                  <a:pt x="0" y="18195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99009" y="3375051"/>
            <a:ext cx="6049120" cy="241824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60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新生健康檢查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967355" y="-264837"/>
            <a:ext cx="2512428" cy="3677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05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194982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56668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81584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543270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768186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829872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820855" y="1821428"/>
            <a:ext cx="792243" cy="792243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058669" y="2059242"/>
            <a:ext cx="316615" cy="316615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35" y="116601"/>
            <a:ext cx="1231499" cy="12010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alphaModFix/>
          </a:blip>
          <a:srcRect l="295" t="947" r="1330" b="12126"/>
          <a:stretch>
            <a:fillRect/>
          </a:stretch>
        </p:blipFill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flipH="1">
            <a:off x="551234" y="1085447"/>
            <a:ext cx="10801350" cy="5256213"/>
          </a:xfrm>
          <a:prstGeom prst="roundRect">
            <a:avLst>
              <a:gd name="adj" fmla="val 3759"/>
            </a:avLst>
          </a:prstGeom>
          <a:solidFill>
            <a:schemeClr val="accent1">
              <a:lumMod val="75000"/>
            </a:schemeClr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H="1">
            <a:off x="731560" y="911305"/>
            <a:ext cx="11087321" cy="5395374"/>
          </a:xfrm>
          <a:prstGeom prst="roundRect">
            <a:avLst>
              <a:gd name="adj" fmla="val 3927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0800000" flipH="1">
            <a:off x="8050013" y="0"/>
            <a:ext cx="2438475" cy="1609341"/>
          </a:xfrm>
          <a:custGeom>
            <a:avLst/>
            <a:gdLst>
              <a:gd name="connsiteX0" fmla="*/ 2380106 w 2438475"/>
              <a:gd name="connsiteY0" fmla="*/ 1609341 h 1609341"/>
              <a:gd name="connsiteX1" fmla="*/ 58370 w 2438475"/>
              <a:gd name="connsiteY1" fmla="*/ 1609341 h 1609341"/>
              <a:gd name="connsiteX2" fmla="*/ 24771 w 2438475"/>
              <a:gd name="connsiteY2" fmla="*/ 1498615 h 1609341"/>
              <a:gd name="connsiteX3" fmla="*/ 0 w 2438475"/>
              <a:gd name="connsiteY3" fmla="*/ 1247251 h 1609341"/>
              <a:gd name="connsiteX4" fmla="*/ 1219238 w 2438475"/>
              <a:gd name="connsiteY4" fmla="*/ 0 h 1609341"/>
              <a:gd name="connsiteX5" fmla="*/ 2438475 w 2438475"/>
              <a:gd name="connsiteY5" fmla="*/ 1247251 h 1609341"/>
              <a:gd name="connsiteX6" fmla="*/ 2413705 w 2438475"/>
              <a:gd name="connsiteY6" fmla="*/ 1498615 h 1609341"/>
            </a:gdLst>
            <a:ahLst/>
            <a:cxnLst/>
            <a:rect l="l" t="t" r="r" b="b"/>
            <a:pathLst>
              <a:path w="2438475" h="1609341">
                <a:moveTo>
                  <a:pt x="2380106" y="1609341"/>
                </a:moveTo>
                <a:lnTo>
                  <a:pt x="58370" y="1609341"/>
                </a:lnTo>
                <a:lnTo>
                  <a:pt x="24771" y="1498615"/>
                </a:lnTo>
                <a:cubicBezTo>
                  <a:pt x="8529" y="1417422"/>
                  <a:pt x="0" y="1333355"/>
                  <a:pt x="0" y="1247251"/>
                </a:cubicBezTo>
                <a:cubicBezTo>
                  <a:pt x="0" y="558414"/>
                  <a:pt x="545872" y="0"/>
                  <a:pt x="1219238" y="0"/>
                </a:cubicBezTo>
                <a:cubicBezTo>
                  <a:pt x="1892604" y="0"/>
                  <a:pt x="2438475" y="558414"/>
                  <a:pt x="2438475" y="1247251"/>
                </a:cubicBezTo>
                <a:cubicBezTo>
                  <a:pt x="2438475" y="1333355"/>
                  <a:pt x="2429946" y="1417422"/>
                  <a:pt x="2413705" y="1498615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7829347" y="576926"/>
            <a:ext cx="4362653" cy="6281075"/>
          </a:xfrm>
          <a:custGeom>
            <a:avLst/>
            <a:gdLst>
              <a:gd name="connsiteX0" fmla="*/ 379173 w 3821903"/>
              <a:gd name="connsiteY0" fmla="*/ 0 h 6281075"/>
              <a:gd name="connsiteX1" fmla="*/ 3821903 w 3821903"/>
              <a:gd name="connsiteY1" fmla="*/ 3442730 h 6281075"/>
              <a:gd name="connsiteX2" fmla="*/ 2569069 w 3821903"/>
              <a:gd name="connsiteY2" fmla="*/ 6099308 h 6281075"/>
              <a:gd name="connsiteX3" fmla="*/ 2325995 w 3821903"/>
              <a:gd name="connsiteY3" fmla="*/ 6281075 h 6281075"/>
              <a:gd name="connsiteX4" fmla="*/ 0 w 3821903"/>
              <a:gd name="connsiteY4" fmla="*/ 6281075 h 6281075"/>
              <a:gd name="connsiteX5" fmla="*/ 0 w 3821903"/>
              <a:gd name="connsiteY5" fmla="*/ 21228 h 6281075"/>
              <a:gd name="connsiteX6" fmla="*/ 27174 w 3821903"/>
              <a:gd name="connsiteY6" fmla="*/ 17775 h 6281075"/>
              <a:gd name="connsiteX7" fmla="*/ 379173 w 3821903"/>
              <a:gd name="connsiteY7" fmla="*/ 0 h 6281075"/>
            </a:gdLst>
            <a:ahLst/>
            <a:cxnLst/>
            <a:rect l="l" t="t" r="r" b="b"/>
            <a:pathLst>
              <a:path w="3821903" h="6281075">
                <a:moveTo>
                  <a:pt x="379173" y="0"/>
                </a:moveTo>
                <a:cubicBezTo>
                  <a:pt x="2280540" y="0"/>
                  <a:pt x="3821903" y="1541363"/>
                  <a:pt x="3821903" y="3442730"/>
                </a:cubicBezTo>
                <a:cubicBezTo>
                  <a:pt x="3821903" y="4512249"/>
                  <a:pt x="3334206" y="5467861"/>
                  <a:pt x="2569069" y="6099308"/>
                </a:cubicBezTo>
                <a:lnTo>
                  <a:pt x="2325995" y="6281075"/>
                </a:lnTo>
                <a:lnTo>
                  <a:pt x="0" y="6281075"/>
                </a:lnTo>
                <a:lnTo>
                  <a:pt x="0" y="21228"/>
                </a:lnTo>
                <a:lnTo>
                  <a:pt x="27174" y="17775"/>
                </a:lnTo>
                <a:cubicBezTo>
                  <a:pt x="142909" y="6021"/>
                  <a:pt x="260338" y="0"/>
                  <a:pt x="379173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H="1">
            <a:off x="0" y="5200315"/>
            <a:ext cx="1559496" cy="1657685"/>
          </a:xfrm>
          <a:custGeom>
            <a:avLst/>
            <a:gdLst>
              <a:gd name="connsiteX0" fmla="*/ 1979154 w 1979154"/>
              <a:gd name="connsiteY0" fmla="*/ 0 h 2103767"/>
              <a:gd name="connsiteX1" fmla="*/ 1979154 w 1979154"/>
              <a:gd name="connsiteY1" fmla="*/ 2103767 h 2103767"/>
              <a:gd name="connsiteX2" fmla="*/ 0 w 1979154"/>
              <a:gd name="connsiteY2" fmla="*/ 2103767 h 2103767"/>
              <a:gd name="connsiteX3" fmla="*/ 5830 w 1979154"/>
              <a:gd name="connsiteY3" fmla="*/ 1984877 h 2103767"/>
              <a:gd name="connsiteX4" fmla="*/ 1931085 w 1979154"/>
              <a:gd name="connsiteY4" fmla="*/ 2500 h 2103767"/>
            </a:gdLst>
            <a:ahLst/>
            <a:cxnLst/>
            <a:rect l="l" t="t" r="r" b="b"/>
            <a:pathLst>
              <a:path w="1979154" h="2103767">
                <a:moveTo>
                  <a:pt x="1979154" y="0"/>
                </a:moveTo>
                <a:lnTo>
                  <a:pt x="1979154" y="2103767"/>
                </a:lnTo>
                <a:lnTo>
                  <a:pt x="0" y="2103767"/>
                </a:lnTo>
                <a:lnTo>
                  <a:pt x="5830" y="1984877"/>
                </a:lnTo>
                <a:cubicBezTo>
                  <a:pt x="108922" y="939626"/>
                  <a:pt x="915953" y="108651"/>
                  <a:pt x="1931085" y="250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0" y="0"/>
            <a:ext cx="329462" cy="329462"/>
          </a:xfrm>
          <a:custGeom>
            <a:avLst/>
            <a:gdLst>
              <a:gd name="connsiteX0" fmla="*/ 0 w 329462"/>
              <a:gd name="connsiteY0" fmla="*/ 0 h 329462"/>
              <a:gd name="connsiteX1" fmla="*/ 329462 w 329462"/>
              <a:gd name="connsiteY1" fmla="*/ 0 h 329462"/>
              <a:gd name="connsiteX2" fmla="*/ 329462 w 329462"/>
              <a:gd name="connsiteY2" fmla="*/ 329462 h 329462"/>
              <a:gd name="connsiteX3" fmla="*/ 0 w 329462"/>
              <a:gd name="connsiteY3" fmla="*/ 0 h 329462"/>
            </a:gdLst>
            <a:ahLst/>
            <a:cxnLst/>
            <a:rect l="l" t="t" r="r" b="b"/>
            <a:pathLst>
              <a:path w="329462" h="329462">
                <a:moveTo>
                  <a:pt x="0" y="0"/>
                </a:moveTo>
                <a:lnTo>
                  <a:pt x="329462" y="0"/>
                </a:lnTo>
                <a:lnTo>
                  <a:pt x="329462" y="329462"/>
                </a:lnTo>
                <a:cubicBezTo>
                  <a:pt x="147505" y="329462"/>
                  <a:pt x="0" y="18195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199009" y="3375051"/>
            <a:ext cx="6049120" cy="241824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460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新生共融營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967355" y="-264837"/>
            <a:ext cx="2512428" cy="3677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5400">
                <a:ln w="12700">
                  <a:noFill/>
                </a:ln>
                <a:solidFill>
                  <a:srgbClr val="FF8533">
                    <a:alpha val="100000"/>
                  </a:srgbClr>
                </a:solidFill>
                <a:latin typeface="OPPOSans B"/>
                <a:ea typeface="OPPOSans B"/>
                <a:cs typeface="OPPOSans B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194982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256668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81584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543270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768186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829872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820855" y="1821428"/>
            <a:ext cx="792243" cy="792243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058669" y="2059242"/>
            <a:ext cx="316615" cy="316615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35" y="116601"/>
            <a:ext cx="1231499" cy="12010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010260" y="1623392"/>
            <a:ext cx="10199872" cy="4174434"/>
          </a:xfrm>
          <a:prstGeom prst="roundRect">
            <a:avLst>
              <a:gd name="adj" fmla="val 6565"/>
            </a:avLst>
          </a:prstGeom>
          <a:solidFill>
            <a:schemeClr val="bg1"/>
          </a:solidFill>
          <a:ln w="12700" cap="sq">
            <a:solidFill>
              <a:schemeClr val="accent1">
                <a:alpha val="60000"/>
              </a:schemeClr>
            </a:solidFill>
            <a:miter/>
          </a:ln>
          <a:effectLst>
            <a:outerShdw blurRad="495300" dist="177800" dir="2700000" sx="99000" sy="99000" algn="tl" rotWithShape="0">
              <a:schemeClr val="accent2">
                <a:lumMod val="50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67556" y="2194455"/>
            <a:ext cx="735263" cy="601579"/>
          </a:xfrm>
          <a:prstGeom prst="flowChartPunchedTape">
            <a:avLst/>
          </a:prstGeom>
          <a:gradFill>
            <a:gsLst>
              <a:gs pos="0">
                <a:schemeClr val="accent1"/>
              </a:gs>
              <a:gs pos="91000">
                <a:schemeClr val="accent1"/>
              </a:gs>
            </a:gsLst>
            <a:lin ang="2700000" scaled="0"/>
          </a:gradFill>
          <a:ln w="12700" cap="sq">
            <a:noFill/>
            <a:miter/>
          </a:ln>
          <a:effectLst>
            <a:outerShdw blurRad="381000" dist="38100" dir="2700000" algn="tl" rotWithShape="0">
              <a:schemeClr val="accent1">
                <a:lumMod val="75000"/>
                <a:alpha val="23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948989" y="2382692"/>
            <a:ext cx="8818402" cy="30960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新生健康檢查的目的是了解學生的健康狀況，早期發現體格缺點，早期矯治。通過這樣的檢查，學校可以更好地關注學生的健康</a:t>
            </a:r>
            <a:r>
              <a:rPr kumimoji="1" lang="en-US" altLang="zh-CN" sz="3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。</a:t>
            </a:r>
            <a:endParaRPr kumimoji="1" lang="zh-CN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1948989" y="2172725"/>
            <a:ext cx="8818400" cy="4571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981868" y="2398487"/>
            <a:ext cx="219436" cy="192113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chemeClr val="bg1"/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檢查目的</a:t>
            </a:r>
            <a:endParaRPr kumimoji="1" lang="zh-CN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0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-1294892" y="0"/>
            <a:ext cx="13486892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746882">
            <a:off x="-532217" y="1643922"/>
            <a:ext cx="3295647" cy="3295645"/>
          </a:xfrm>
          <a:prstGeom prst="ellipse">
            <a:avLst/>
          </a:prstGeom>
          <a:solidFill>
            <a:schemeClr val="accent1">
              <a:lumMod val="20000"/>
              <a:lumOff val="80000"/>
              <a:alpha val="24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746882">
            <a:off x="25311" y="1895471"/>
            <a:ext cx="2754741" cy="2754739"/>
          </a:xfrm>
          <a:prstGeom prst="ellipse">
            <a:avLst/>
          </a:prstGeom>
          <a:solidFill>
            <a:schemeClr val="accent1">
              <a:lumMod val="20000"/>
              <a:lumOff val="80000"/>
              <a:alpha val="51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3446882">
            <a:off x="332668" y="2282179"/>
            <a:ext cx="2140023" cy="2140023"/>
          </a:xfrm>
          <a:prstGeom prst="arc">
            <a:avLst>
              <a:gd name="adj1" fmla="val 18228952"/>
              <a:gd name="adj2" fmla="val 4388189"/>
            </a:avLst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6146882">
            <a:off x="332669" y="2180687"/>
            <a:ext cx="2140023" cy="2140023"/>
          </a:xfrm>
          <a:prstGeom prst="arc">
            <a:avLst>
              <a:gd name="adj1" fmla="val 4030654"/>
              <a:gd name="adj2" fmla="val 12159657"/>
            </a:avLst>
          </a:prstGeom>
          <a:noFill/>
          <a:ln w="1905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824163" y="2324091"/>
            <a:ext cx="9229292" cy="42593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☺"/>
            </a:pP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體檢時間：</a:t>
            </a:r>
            <a:endParaRPr lang="en-US" altLang="zh-TW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425700" indent="-2155825">
              <a:lnSpc>
                <a:spcPct val="150000"/>
              </a:lnSpc>
              <a:buClr>
                <a:srgbClr val="FF0066"/>
              </a:buClr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護理科、應用外語科。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地點：大林校區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511425" indent="-2241550">
              <a:lnSpc>
                <a:spcPct val="150000"/>
              </a:lnSpc>
              <a:buClr>
                <a:srgbClr val="FF0066"/>
              </a:buClr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美容保健科、餐飲管理科、老人服務事業管理科。</a:t>
            </a:r>
            <a:endParaRPr lang="en-US" altLang="zh-TW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11425" indent="-2241550">
              <a:lnSpc>
                <a:spcPct val="150000"/>
              </a:lnSpc>
              <a:buClr>
                <a:srgbClr val="FF0066"/>
              </a:buClr>
              <a:buNone/>
            </a:pP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地點：嘉義校區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☺"/>
            </a:pP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體檢費用：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每人</a:t>
            </a:r>
            <a:r>
              <a:rPr lang="en-US" altLang="zh-TW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r>
              <a:rPr lang="zh-TW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元</a:t>
            </a:r>
            <a:r>
              <a:rPr lang="zh-TW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标题 1"/>
          <p:cNvCxnSpPr/>
          <p:nvPr/>
        </p:nvCxnSpPr>
        <p:spPr>
          <a:xfrm>
            <a:off x="2826706" y="2324091"/>
            <a:ext cx="6663934" cy="0"/>
          </a:xfrm>
          <a:prstGeom prst="line">
            <a:avLst/>
          </a:prstGeom>
          <a:noFill/>
          <a:ln w="19050" cap="sq">
            <a:solidFill>
              <a:schemeClr val="accent1"/>
            </a:solidFill>
            <a:miter/>
          </a:ln>
        </p:spPr>
      </p:cxnSp>
      <p:sp>
        <p:nvSpPr>
          <p:cNvPr id="9" name="标题 1"/>
          <p:cNvSpPr txBox="1"/>
          <p:nvPr/>
        </p:nvSpPr>
        <p:spPr>
          <a:xfrm>
            <a:off x="4181987" y="2205649"/>
            <a:ext cx="118442" cy="118442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746882">
            <a:off x="550745" y="2347914"/>
            <a:ext cx="1849850" cy="184985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746882" flipH="1">
            <a:off x="2296205" y="2152626"/>
            <a:ext cx="487671" cy="45057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746882">
            <a:off x="2247136" y="4048316"/>
            <a:ext cx="94307" cy="9430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729726" y="2804015"/>
            <a:ext cx="955930" cy="943135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檢查時間與地點</a:t>
            </a:r>
            <a:endParaRPr kumimoji="1" lang="zh-CN" altLang="en-US" dirty="0"/>
          </a:p>
        </p:txBody>
      </p:sp>
      <p:grpSp>
        <p:nvGrpSpPr>
          <p:cNvPr id="15" name="群組 14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6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494578"/>
            <a:ext cx="12192000" cy="363422"/>
          </a:xfrm>
          <a:prstGeom prst="rect">
            <a:avLst/>
          </a:prstGeom>
          <a:gradFill>
            <a:gsLst>
              <a:gs pos="29000">
                <a:schemeClr val="accent1">
                  <a:alpha val="67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18252" y="1438741"/>
            <a:ext cx="9906943" cy="4851982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5847872" y="1200672"/>
            <a:ext cx="647700" cy="6477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61968" y="1704373"/>
            <a:ext cx="9619509" cy="4657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282575" indent="-282575">
              <a:lnSpc>
                <a:spcPct val="150000"/>
              </a:lnSpc>
              <a:buClr>
                <a:srgbClr val="993300"/>
              </a:buClr>
              <a:buFont typeface="Arial" panose="020B0604020202020204" pitchFamily="34" charset="0"/>
              <a:buChar char="ᴥ"/>
            </a:pP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健康檢查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前三天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請維持正常作息、勿暴飲暴食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及劇烈運動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2575" indent="-282575">
              <a:lnSpc>
                <a:spcPct val="150000"/>
              </a:lnSpc>
              <a:buClr>
                <a:srgbClr val="993300"/>
              </a:buClr>
              <a:buFont typeface="Arial" panose="020B0604020202020204" pitchFamily="34" charset="0"/>
              <a:buChar char="ᴥ"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請於排定檢查時間前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空腹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小時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若口渴可喝少許白開水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。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2575" indent="-282575">
              <a:lnSpc>
                <a:spcPct val="150000"/>
              </a:lnSpc>
              <a:buClr>
                <a:srgbClr val="993300"/>
              </a:buClr>
              <a:buFont typeface="Arial" panose="020B0604020202020204" pitchFamily="34" charset="0"/>
              <a:buChar char="ᴥ"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檢查當天，請穿著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上、下身可分開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的服裝。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2575" indent="-282575">
              <a:lnSpc>
                <a:spcPct val="150000"/>
              </a:lnSpc>
              <a:buClr>
                <a:srgbClr val="993300"/>
              </a:buClr>
              <a:buFont typeface="Arial" panose="020B0604020202020204" pitchFamily="34" charset="0"/>
              <a:buChar char="ᴥ"/>
            </a:pP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光檢查：為維護影像報告品質，故需要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更換成醫院的檢驗服且內衣要脫掉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b="1" u="dbl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務必</a:t>
            </a:r>
            <a:r>
              <a:rPr lang="zh-TW" altLang="zh-TW" sz="3600" b="1" u="dbl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自備外套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，勿攜帶金屬飾品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2575" indent="-282575">
              <a:lnSpc>
                <a:spcPct val="150000"/>
              </a:lnSpc>
              <a:buClr>
                <a:srgbClr val="993300"/>
              </a:buClr>
              <a:buFont typeface="Arial" panose="020B0604020202020204" pitchFamily="34" charset="0"/>
              <a:buChar char="ᴥ"/>
            </a:pP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已懷孕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疑似懷孕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之女性同學，請於報到時告知工作人員，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不可做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X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光檢查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7" name="标题 1"/>
          <p:cNvSpPr txBox="1"/>
          <p:nvPr/>
        </p:nvSpPr>
        <p:spPr>
          <a:xfrm>
            <a:off x="5995303" y="1461455"/>
            <a:ext cx="352837" cy="352830"/>
          </a:xfrm>
          <a:custGeom>
            <a:avLst/>
            <a:gdLst>
              <a:gd name="connsiteX0" fmla="*/ 1615928 w 1831861"/>
              <a:gd name="connsiteY0" fmla="*/ 1170309 h 1831823"/>
              <a:gd name="connsiteX1" fmla="*/ 1800618 w 1831861"/>
              <a:gd name="connsiteY1" fmla="*/ 1263273 h 1831823"/>
              <a:gd name="connsiteX2" fmla="*/ 1831860 w 1831861"/>
              <a:gd name="connsiteY2" fmla="*/ 1313851 h 1831823"/>
              <a:gd name="connsiteX3" fmla="*/ 1801380 w 1831861"/>
              <a:gd name="connsiteY3" fmla="*/ 1364238 h 1831823"/>
              <a:gd name="connsiteX4" fmla="*/ 938891 w 1831861"/>
              <a:gd name="connsiteY4" fmla="*/ 1824867 h 1831823"/>
              <a:gd name="connsiteX5" fmla="*/ 911650 w 1831861"/>
              <a:gd name="connsiteY5" fmla="*/ 1831820 h 1831823"/>
              <a:gd name="connsiteX6" fmla="*/ 884027 w 1831861"/>
              <a:gd name="connsiteY6" fmla="*/ 1824867 h 1831823"/>
              <a:gd name="connsiteX7" fmla="*/ 30587 w 1831861"/>
              <a:gd name="connsiteY7" fmla="*/ 1364143 h 1831823"/>
              <a:gd name="connsiteX8" fmla="*/ 6870 w 1831861"/>
              <a:gd name="connsiteY8" fmla="*/ 1340235 h 1831823"/>
              <a:gd name="connsiteX9" fmla="*/ 6775 w 1831861"/>
              <a:gd name="connsiteY9" fmla="*/ 1340054 h 1831823"/>
              <a:gd name="connsiteX10" fmla="*/ 32016 w 1831861"/>
              <a:gd name="connsiteY10" fmla="*/ 1263273 h 1831823"/>
              <a:gd name="connsiteX11" fmla="*/ 216039 w 1831861"/>
              <a:gd name="connsiteY11" fmla="*/ 1171738 h 1831823"/>
              <a:gd name="connsiteX12" fmla="*/ 834592 w 1831861"/>
              <a:gd name="connsiteY12" fmla="*/ 1505875 h 1831823"/>
              <a:gd name="connsiteX13" fmla="*/ 835069 w 1831861"/>
              <a:gd name="connsiteY13" fmla="*/ 1505875 h 1831823"/>
              <a:gd name="connsiteX14" fmla="*/ 911269 w 1831861"/>
              <a:gd name="connsiteY14" fmla="*/ 1524925 h 1831823"/>
              <a:gd name="connsiteX15" fmla="*/ 988326 w 1831861"/>
              <a:gd name="connsiteY15" fmla="*/ 1505303 h 1831823"/>
              <a:gd name="connsiteX16" fmla="*/ 1615643 w 1831861"/>
              <a:gd name="connsiteY16" fmla="*/ 763591 h 1831823"/>
              <a:gd name="connsiteX17" fmla="*/ 1800427 w 1831861"/>
              <a:gd name="connsiteY17" fmla="*/ 856555 h 1831823"/>
              <a:gd name="connsiteX18" fmla="*/ 1823002 w 1831861"/>
              <a:gd name="connsiteY18" fmla="*/ 877605 h 1831823"/>
              <a:gd name="connsiteX19" fmla="*/ 1828145 w 1831861"/>
              <a:gd name="connsiteY19" fmla="*/ 887987 h 1831823"/>
              <a:gd name="connsiteX20" fmla="*/ 1827859 w 1831861"/>
              <a:gd name="connsiteY20" fmla="*/ 887416 h 1831823"/>
              <a:gd name="connsiteX21" fmla="*/ 1831574 w 1831861"/>
              <a:gd name="connsiteY21" fmla="*/ 906466 h 1831823"/>
              <a:gd name="connsiteX22" fmla="*/ 1805571 w 1831861"/>
              <a:gd name="connsiteY22" fmla="*/ 954091 h 1831823"/>
              <a:gd name="connsiteX23" fmla="*/ 1801094 w 1831861"/>
              <a:gd name="connsiteY23" fmla="*/ 956758 h 1831823"/>
              <a:gd name="connsiteX24" fmla="*/ 1668697 w 1831861"/>
              <a:gd name="connsiteY24" fmla="*/ 1027529 h 1831823"/>
              <a:gd name="connsiteX25" fmla="*/ 1503819 w 1831861"/>
              <a:gd name="connsiteY25" fmla="*/ 1115540 h 1831823"/>
              <a:gd name="connsiteX26" fmla="*/ 938129 w 1831861"/>
              <a:gd name="connsiteY26" fmla="*/ 1417673 h 1831823"/>
              <a:gd name="connsiteX27" fmla="*/ 910983 w 1831861"/>
              <a:gd name="connsiteY27" fmla="*/ 1424626 h 1831823"/>
              <a:gd name="connsiteX28" fmla="*/ 883361 w 1831861"/>
              <a:gd name="connsiteY28" fmla="*/ 1417673 h 1831823"/>
              <a:gd name="connsiteX29" fmla="*/ 402062 w 1831861"/>
              <a:gd name="connsiteY29" fmla="*/ 1157736 h 1831823"/>
              <a:gd name="connsiteX30" fmla="*/ 327005 w 1831861"/>
              <a:gd name="connsiteY30" fmla="*/ 1117254 h 1831823"/>
              <a:gd name="connsiteX31" fmla="*/ 29921 w 1831861"/>
              <a:gd name="connsiteY31" fmla="*/ 956758 h 1831823"/>
              <a:gd name="connsiteX32" fmla="*/ 22777 w 1831861"/>
              <a:gd name="connsiteY32" fmla="*/ 952091 h 1831823"/>
              <a:gd name="connsiteX33" fmla="*/ 18395 w 1831861"/>
              <a:gd name="connsiteY33" fmla="*/ 948471 h 1831823"/>
              <a:gd name="connsiteX34" fmla="*/ 6298 w 1831861"/>
              <a:gd name="connsiteY34" fmla="*/ 932945 h 1831823"/>
              <a:gd name="connsiteX35" fmla="*/ 1346 w 1831861"/>
              <a:gd name="connsiteY35" fmla="*/ 919515 h 1831823"/>
              <a:gd name="connsiteX36" fmla="*/ 679 w 1831861"/>
              <a:gd name="connsiteY36" fmla="*/ 916467 h 1831823"/>
              <a:gd name="connsiteX37" fmla="*/ 107 w 1831861"/>
              <a:gd name="connsiteY37" fmla="*/ 911324 h 1831823"/>
              <a:gd name="connsiteX38" fmla="*/ 107 w 1831861"/>
              <a:gd name="connsiteY38" fmla="*/ 908466 h 1831823"/>
              <a:gd name="connsiteX39" fmla="*/ 31445 w 1831861"/>
              <a:gd name="connsiteY39" fmla="*/ 855888 h 1831823"/>
              <a:gd name="connsiteX40" fmla="*/ 215563 w 1831861"/>
              <a:gd name="connsiteY40" fmla="*/ 764162 h 1831823"/>
              <a:gd name="connsiteX41" fmla="*/ 609517 w 1831861"/>
              <a:gd name="connsiteY41" fmla="*/ 977237 h 1831823"/>
              <a:gd name="connsiteX42" fmla="*/ 834592 w 1831861"/>
              <a:gd name="connsiteY42" fmla="*/ 1098776 h 1831823"/>
              <a:gd name="connsiteX43" fmla="*/ 835069 w 1831861"/>
              <a:gd name="connsiteY43" fmla="*/ 1098776 h 1831823"/>
              <a:gd name="connsiteX44" fmla="*/ 911269 w 1831861"/>
              <a:gd name="connsiteY44" fmla="*/ 1117826 h 1831823"/>
              <a:gd name="connsiteX45" fmla="*/ 988421 w 1831861"/>
              <a:gd name="connsiteY45" fmla="*/ 1098204 h 1831823"/>
              <a:gd name="connsiteX46" fmla="*/ 1221594 w 1831861"/>
              <a:gd name="connsiteY46" fmla="*/ 973712 h 1831823"/>
              <a:gd name="connsiteX47" fmla="*/ 920508 w 1831861"/>
              <a:gd name="connsiteY47" fmla="*/ 0 h 1831823"/>
              <a:gd name="connsiteX48" fmla="*/ 946511 w 1831861"/>
              <a:gd name="connsiteY48" fmla="*/ 6258 h 1831823"/>
              <a:gd name="connsiteX49" fmla="*/ 1800522 w 1831861"/>
              <a:gd name="connsiteY49" fmla="*/ 441932 h 1831823"/>
              <a:gd name="connsiteX50" fmla="*/ 1831860 w 1831861"/>
              <a:gd name="connsiteY50" fmla="*/ 492986 h 1831823"/>
              <a:gd name="connsiteX51" fmla="*/ 1801380 w 1831861"/>
              <a:gd name="connsiteY51" fmla="*/ 543944 h 1831823"/>
              <a:gd name="connsiteX52" fmla="*/ 938605 w 1831861"/>
              <a:gd name="connsiteY52" fmla="*/ 1010669 h 1831823"/>
              <a:gd name="connsiteX53" fmla="*/ 911459 w 1831861"/>
              <a:gd name="connsiteY53" fmla="*/ 1017622 h 1831823"/>
              <a:gd name="connsiteX54" fmla="*/ 883836 w 1831861"/>
              <a:gd name="connsiteY54" fmla="*/ 1010669 h 1831823"/>
              <a:gd name="connsiteX55" fmla="*/ 30301 w 1831861"/>
              <a:gd name="connsiteY55" fmla="*/ 543944 h 1831823"/>
              <a:gd name="connsiteX56" fmla="*/ 30396 w 1831861"/>
              <a:gd name="connsiteY56" fmla="*/ 543944 h 1831823"/>
              <a:gd name="connsiteX57" fmla="*/ 6546 w 1831861"/>
              <a:gd name="connsiteY57" fmla="*/ 519513 h 1831823"/>
              <a:gd name="connsiteX58" fmla="*/ 31635 w 1831861"/>
              <a:gd name="connsiteY58" fmla="*/ 441551 h 1831823"/>
              <a:gd name="connsiteX59" fmla="*/ 894504 w 1831861"/>
              <a:gd name="connsiteY59" fmla="*/ 6258 h 1831823"/>
              <a:gd name="connsiteX60" fmla="*/ 920508 w 1831861"/>
              <a:gd name="connsiteY60" fmla="*/ 0 h 1831823"/>
            </a:gdLst>
            <a:ahLst/>
            <a:cxnLst/>
            <a:rect l="l" t="t" r="r" b="b"/>
            <a:pathLst>
              <a:path w="1831861" h="1831823">
                <a:moveTo>
                  <a:pt x="1615928" y="1170309"/>
                </a:moveTo>
                <a:lnTo>
                  <a:pt x="1800618" y="1263273"/>
                </a:lnTo>
                <a:cubicBezTo>
                  <a:pt x="1819563" y="1273074"/>
                  <a:pt x="1831574" y="1292515"/>
                  <a:pt x="1831860" y="1313851"/>
                </a:cubicBezTo>
                <a:cubicBezTo>
                  <a:pt x="1831803" y="1334986"/>
                  <a:pt x="1820078" y="1354370"/>
                  <a:pt x="1801380" y="1364238"/>
                </a:cubicBezTo>
                <a:lnTo>
                  <a:pt x="938891" y="1824867"/>
                </a:lnTo>
                <a:cubicBezTo>
                  <a:pt x="930576" y="1829525"/>
                  <a:pt x="921184" y="1831925"/>
                  <a:pt x="911650" y="1831820"/>
                </a:cubicBezTo>
                <a:cubicBezTo>
                  <a:pt x="902010" y="1831820"/>
                  <a:pt x="892514" y="1829429"/>
                  <a:pt x="884027" y="1824867"/>
                </a:cubicBezTo>
                <a:lnTo>
                  <a:pt x="30587" y="1364143"/>
                </a:lnTo>
                <a:cubicBezTo>
                  <a:pt x="20529" y="1358647"/>
                  <a:pt x="12290" y="1350341"/>
                  <a:pt x="6870" y="1340235"/>
                </a:cubicBezTo>
                <a:cubicBezTo>
                  <a:pt x="6841" y="1340178"/>
                  <a:pt x="6813" y="1340111"/>
                  <a:pt x="6775" y="1340054"/>
                </a:cubicBezTo>
                <a:cubicBezTo>
                  <a:pt x="-7456" y="1311879"/>
                  <a:pt x="3841" y="1277503"/>
                  <a:pt x="32016" y="1263273"/>
                </a:cubicBezTo>
                <a:lnTo>
                  <a:pt x="216039" y="1171738"/>
                </a:lnTo>
                <a:lnTo>
                  <a:pt x="834592" y="1505875"/>
                </a:lnTo>
                <a:lnTo>
                  <a:pt x="835069" y="1505875"/>
                </a:lnTo>
                <a:cubicBezTo>
                  <a:pt x="858557" y="1518295"/>
                  <a:pt x="884703" y="1524829"/>
                  <a:pt x="911269" y="1524925"/>
                </a:cubicBezTo>
                <a:cubicBezTo>
                  <a:pt x="938196" y="1524972"/>
                  <a:pt x="964694" y="1518219"/>
                  <a:pt x="988326" y="1505303"/>
                </a:cubicBezTo>
                <a:close/>
                <a:moveTo>
                  <a:pt x="1615643" y="763591"/>
                </a:moveTo>
                <a:lnTo>
                  <a:pt x="1800427" y="856555"/>
                </a:lnTo>
                <a:cubicBezTo>
                  <a:pt x="1809743" y="861365"/>
                  <a:pt x="1817554" y="868652"/>
                  <a:pt x="1823002" y="877605"/>
                </a:cubicBezTo>
                <a:cubicBezTo>
                  <a:pt x="1825097" y="880863"/>
                  <a:pt x="1826821" y="884349"/>
                  <a:pt x="1828145" y="887987"/>
                </a:cubicBezTo>
                <a:lnTo>
                  <a:pt x="1827859" y="887416"/>
                </a:lnTo>
                <a:cubicBezTo>
                  <a:pt x="1830145" y="893512"/>
                  <a:pt x="1831403" y="899951"/>
                  <a:pt x="1831574" y="906466"/>
                </a:cubicBezTo>
                <a:cubicBezTo>
                  <a:pt x="1831631" y="925744"/>
                  <a:pt x="1821821" y="943718"/>
                  <a:pt x="1805571" y="954091"/>
                </a:cubicBezTo>
                <a:cubicBezTo>
                  <a:pt x="1804123" y="955053"/>
                  <a:pt x="1802628" y="955948"/>
                  <a:pt x="1801094" y="956758"/>
                </a:cubicBezTo>
                <a:lnTo>
                  <a:pt x="1668697" y="1027529"/>
                </a:lnTo>
                <a:lnTo>
                  <a:pt x="1503819" y="1115540"/>
                </a:lnTo>
                <a:lnTo>
                  <a:pt x="938129" y="1417673"/>
                </a:lnTo>
                <a:cubicBezTo>
                  <a:pt x="929833" y="1422302"/>
                  <a:pt x="920479" y="1424693"/>
                  <a:pt x="910983" y="1424626"/>
                </a:cubicBezTo>
                <a:cubicBezTo>
                  <a:pt x="901344" y="1424588"/>
                  <a:pt x="891866" y="1422207"/>
                  <a:pt x="883361" y="1417673"/>
                </a:cubicBezTo>
                <a:lnTo>
                  <a:pt x="402062" y="1157736"/>
                </a:lnTo>
                <a:lnTo>
                  <a:pt x="327005" y="1117254"/>
                </a:lnTo>
                <a:lnTo>
                  <a:pt x="29921" y="956758"/>
                </a:lnTo>
                <a:cubicBezTo>
                  <a:pt x="27539" y="955329"/>
                  <a:pt x="24967" y="953710"/>
                  <a:pt x="22777" y="952091"/>
                </a:cubicBezTo>
                <a:lnTo>
                  <a:pt x="18395" y="948471"/>
                </a:lnTo>
                <a:cubicBezTo>
                  <a:pt x="13499" y="944033"/>
                  <a:pt x="9404" y="938784"/>
                  <a:pt x="6298" y="932945"/>
                </a:cubicBezTo>
                <a:cubicBezTo>
                  <a:pt x="4003" y="928736"/>
                  <a:pt x="2336" y="924211"/>
                  <a:pt x="1346" y="919515"/>
                </a:cubicBezTo>
                <a:lnTo>
                  <a:pt x="679" y="916467"/>
                </a:lnTo>
                <a:lnTo>
                  <a:pt x="107" y="911324"/>
                </a:lnTo>
                <a:cubicBezTo>
                  <a:pt x="-36" y="910381"/>
                  <a:pt x="-36" y="909409"/>
                  <a:pt x="107" y="908466"/>
                </a:cubicBezTo>
                <a:cubicBezTo>
                  <a:pt x="-388" y="886387"/>
                  <a:pt x="11785" y="865956"/>
                  <a:pt x="31445" y="855888"/>
                </a:cubicBezTo>
                <a:lnTo>
                  <a:pt x="215563" y="764162"/>
                </a:lnTo>
                <a:lnTo>
                  <a:pt x="609517" y="977237"/>
                </a:lnTo>
                <a:lnTo>
                  <a:pt x="834592" y="1098776"/>
                </a:lnTo>
                <a:lnTo>
                  <a:pt x="835069" y="1098776"/>
                </a:lnTo>
                <a:cubicBezTo>
                  <a:pt x="858548" y="1111215"/>
                  <a:pt x="884704" y="1117750"/>
                  <a:pt x="911269" y="1117826"/>
                </a:cubicBezTo>
                <a:cubicBezTo>
                  <a:pt x="938234" y="1117921"/>
                  <a:pt x="964780" y="1111168"/>
                  <a:pt x="988421" y="1098204"/>
                </a:cubicBezTo>
                <a:lnTo>
                  <a:pt x="1221594" y="973712"/>
                </a:lnTo>
                <a:close/>
                <a:moveTo>
                  <a:pt x="920508" y="0"/>
                </a:moveTo>
                <a:cubicBezTo>
                  <a:pt x="929426" y="0"/>
                  <a:pt x="938343" y="2086"/>
                  <a:pt x="946511" y="6258"/>
                </a:cubicBezTo>
                <a:lnTo>
                  <a:pt x="1800522" y="441932"/>
                </a:lnTo>
                <a:cubicBezTo>
                  <a:pt x="1819553" y="451904"/>
                  <a:pt x="1831583" y="471507"/>
                  <a:pt x="1831860" y="492986"/>
                </a:cubicBezTo>
                <a:cubicBezTo>
                  <a:pt x="1832012" y="514331"/>
                  <a:pt x="1820258" y="533981"/>
                  <a:pt x="1801380" y="543944"/>
                </a:cubicBezTo>
                <a:lnTo>
                  <a:pt x="938605" y="1010669"/>
                </a:lnTo>
                <a:cubicBezTo>
                  <a:pt x="930328" y="1015327"/>
                  <a:pt x="920965" y="1017727"/>
                  <a:pt x="911459" y="1017622"/>
                </a:cubicBezTo>
                <a:cubicBezTo>
                  <a:pt x="901820" y="1017604"/>
                  <a:pt x="892333" y="1015213"/>
                  <a:pt x="883836" y="1010669"/>
                </a:cubicBezTo>
                <a:lnTo>
                  <a:pt x="30301" y="543944"/>
                </a:lnTo>
                <a:lnTo>
                  <a:pt x="30396" y="543944"/>
                </a:lnTo>
                <a:cubicBezTo>
                  <a:pt x="20176" y="538382"/>
                  <a:pt x="11861" y="529866"/>
                  <a:pt x="6546" y="519513"/>
                </a:cubicBezTo>
                <a:cubicBezTo>
                  <a:pt x="-8056" y="491062"/>
                  <a:pt x="3174" y="456152"/>
                  <a:pt x="31635" y="441551"/>
                </a:cubicBezTo>
                <a:lnTo>
                  <a:pt x="894504" y="6258"/>
                </a:lnTo>
                <a:cubicBezTo>
                  <a:pt x="902672" y="2086"/>
                  <a:pt x="911590" y="0"/>
                  <a:pt x="92050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注意事項</a:t>
            </a:r>
            <a:endParaRPr kumimoji="1" lang="zh-CN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0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6494578"/>
            <a:ext cx="12192000" cy="363422"/>
          </a:xfrm>
          <a:prstGeom prst="rect">
            <a:avLst/>
          </a:prstGeom>
          <a:gradFill>
            <a:gsLst>
              <a:gs pos="29000">
                <a:schemeClr val="accent1">
                  <a:alpha val="67000"/>
                </a:schemeClr>
              </a:gs>
              <a:gs pos="100000">
                <a:schemeClr val="accent2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18253" y="1717212"/>
            <a:ext cx="9906943" cy="4156050"/>
          </a:xfrm>
          <a:prstGeom prst="roundRect">
            <a:avLst>
              <a:gd name="adj" fmla="val 8712"/>
            </a:avLst>
          </a:prstGeom>
          <a:solidFill>
            <a:schemeClr val="bg1"/>
          </a:solidFill>
          <a:ln w="12700" cap="sq">
            <a:solidFill>
              <a:schemeClr val="accent1">
                <a:lumMod val="40000"/>
                <a:lumOff val="60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847874" y="1359460"/>
            <a:ext cx="647700" cy="647700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61970" y="2116577"/>
            <a:ext cx="9619509" cy="366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marL="282575" indent="-282575">
              <a:lnSpc>
                <a:spcPct val="150000"/>
              </a:lnSpc>
              <a:buClr>
                <a:srgbClr val="993300"/>
              </a:buClr>
              <a:buFont typeface="Arial" panose="020B0604020202020204" pitchFamily="34" charset="0"/>
              <a:buChar char="ᴥ"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配戴隱形眼鏡者，請告知視力檢查人員，以便測量視力。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2575" indent="-282575">
              <a:lnSpc>
                <a:spcPct val="150000"/>
              </a:lnSpc>
              <a:buClr>
                <a:srgbClr val="993300"/>
              </a:buClr>
              <a:buFont typeface="Arial" panose="020B0604020202020204" pitchFamily="34" charset="0"/>
              <a:buChar char="ᴥ"/>
            </a:pP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有</a:t>
            </a:r>
            <a:r>
              <a:rPr lang="zh-TW" altLang="zh-TW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高血壓、心臟病、糖尿病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者，檢查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當天早上暫勿服藥並請攜帶藥物前往，於空腹檢查完成後再服用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282575" indent="-282575">
              <a:lnSpc>
                <a:spcPct val="150000"/>
              </a:lnSpc>
              <a:buClr>
                <a:srgbClr val="993300"/>
              </a:buClr>
              <a:buFont typeface="Arial" panose="020B0604020202020204" pitchFamily="34" charset="0"/>
              <a:buChar char="ᴥ"/>
            </a:pP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健康檢查後約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30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個工作天，會將健康檢查報告書，由學校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轉交給受檢學生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 algn="ctr">
              <a:lnSpc>
                <a:spcPct val="150000"/>
              </a:lnSpc>
            </a:pPr>
            <a:endParaRPr kumimoji="1" lang="zh-CN" altLang="en-US" dirty="0"/>
          </a:p>
        </p:txBody>
      </p:sp>
      <p:sp>
        <p:nvSpPr>
          <p:cNvPr id="8" name="标题 1"/>
          <p:cNvSpPr txBox="1"/>
          <p:nvPr/>
        </p:nvSpPr>
        <p:spPr>
          <a:xfrm>
            <a:off x="5995306" y="1512631"/>
            <a:ext cx="352837" cy="352830"/>
          </a:xfrm>
          <a:custGeom>
            <a:avLst/>
            <a:gdLst>
              <a:gd name="connsiteX0" fmla="*/ 1615928 w 1831861"/>
              <a:gd name="connsiteY0" fmla="*/ 1170309 h 1831823"/>
              <a:gd name="connsiteX1" fmla="*/ 1800618 w 1831861"/>
              <a:gd name="connsiteY1" fmla="*/ 1263273 h 1831823"/>
              <a:gd name="connsiteX2" fmla="*/ 1831860 w 1831861"/>
              <a:gd name="connsiteY2" fmla="*/ 1313851 h 1831823"/>
              <a:gd name="connsiteX3" fmla="*/ 1801380 w 1831861"/>
              <a:gd name="connsiteY3" fmla="*/ 1364238 h 1831823"/>
              <a:gd name="connsiteX4" fmla="*/ 938891 w 1831861"/>
              <a:gd name="connsiteY4" fmla="*/ 1824867 h 1831823"/>
              <a:gd name="connsiteX5" fmla="*/ 911650 w 1831861"/>
              <a:gd name="connsiteY5" fmla="*/ 1831820 h 1831823"/>
              <a:gd name="connsiteX6" fmla="*/ 884027 w 1831861"/>
              <a:gd name="connsiteY6" fmla="*/ 1824867 h 1831823"/>
              <a:gd name="connsiteX7" fmla="*/ 30587 w 1831861"/>
              <a:gd name="connsiteY7" fmla="*/ 1364143 h 1831823"/>
              <a:gd name="connsiteX8" fmla="*/ 6870 w 1831861"/>
              <a:gd name="connsiteY8" fmla="*/ 1340235 h 1831823"/>
              <a:gd name="connsiteX9" fmla="*/ 6775 w 1831861"/>
              <a:gd name="connsiteY9" fmla="*/ 1340054 h 1831823"/>
              <a:gd name="connsiteX10" fmla="*/ 32016 w 1831861"/>
              <a:gd name="connsiteY10" fmla="*/ 1263273 h 1831823"/>
              <a:gd name="connsiteX11" fmla="*/ 216039 w 1831861"/>
              <a:gd name="connsiteY11" fmla="*/ 1171738 h 1831823"/>
              <a:gd name="connsiteX12" fmla="*/ 834592 w 1831861"/>
              <a:gd name="connsiteY12" fmla="*/ 1505875 h 1831823"/>
              <a:gd name="connsiteX13" fmla="*/ 835069 w 1831861"/>
              <a:gd name="connsiteY13" fmla="*/ 1505875 h 1831823"/>
              <a:gd name="connsiteX14" fmla="*/ 911269 w 1831861"/>
              <a:gd name="connsiteY14" fmla="*/ 1524925 h 1831823"/>
              <a:gd name="connsiteX15" fmla="*/ 988326 w 1831861"/>
              <a:gd name="connsiteY15" fmla="*/ 1505303 h 1831823"/>
              <a:gd name="connsiteX16" fmla="*/ 1615643 w 1831861"/>
              <a:gd name="connsiteY16" fmla="*/ 763591 h 1831823"/>
              <a:gd name="connsiteX17" fmla="*/ 1800427 w 1831861"/>
              <a:gd name="connsiteY17" fmla="*/ 856555 h 1831823"/>
              <a:gd name="connsiteX18" fmla="*/ 1823002 w 1831861"/>
              <a:gd name="connsiteY18" fmla="*/ 877605 h 1831823"/>
              <a:gd name="connsiteX19" fmla="*/ 1828145 w 1831861"/>
              <a:gd name="connsiteY19" fmla="*/ 887987 h 1831823"/>
              <a:gd name="connsiteX20" fmla="*/ 1827859 w 1831861"/>
              <a:gd name="connsiteY20" fmla="*/ 887416 h 1831823"/>
              <a:gd name="connsiteX21" fmla="*/ 1831574 w 1831861"/>
              <a:gd name="connsiteY21" fmla="*/ 906466 h 1831823"/>
              <a:gd name="connsiteX22" fmla="*/ 1805571 w 1831861"/>
              <a:gd name="connsiteY22" fmla="*/ 954091 h 1831823"/>
              <a:gd name="connsiteX23" fmla="*/ 1801094 w 1831861"/>
              <a:gd name="connsiteY23" fmla="*/ 956758 h 1831823"/>
              <a:gd name="connsiteX24" fmla="*/ 1668697 w 1831861"/>
              <a:gd name="connsiteY24" fmla="*/ 1027529 h 1831823"/>
              <a:gd name="connsiteX25" fmla="*/ 1503819 w 1831861"/>
              <a:gd name="connsiteY25" fmla="*/ 1115540 h 1831823"/>
              <a:gd name="connsiteX26" fmla="*/ 938129 w 1831861"/>
              <a:gd name="connsiteY26" fmla="*/ 1417673 h 1831823"/>
              <a:gd name="connsiteX27" fmla="*/ 910983 w 1831861"/>
              <a:gd name="connsiteY27" fmla="*/ 1424626 h 1831823"/>
              <a:gd name="connsiteX28" fmla="*/ 883361 w 1831861"/>
              <a:gd name="connsiteY28" fmla="*/ 1417673 h 1831823"/>
              <a:gd name="connsiteX29" fmla="*/ 402062 w 1831861"/>
              <a:gd name="connsiteY29" fmla="*/ 1157736 h 1831823"/>
              <a:gd name="connsiteX30" fmla="*/ 327005 w 1831861"/>
              <a:gd name="connsiteY30" fmla="*/ 1117254 h 1831823"/>
              <a:gd name="connsiteX31" fmla="*/ 29921 w 1831861"/>
              <a:gd name="connsiteY31" fmla="*/ 956758 h 1831823"/>
              <a:gd name="connsiteX32" fmla="*/ 22777 w 1831861"/>
              <a:gd name="connsiteY32" fmla="*/ 952091 h 1831823"/>
              <a:gd name="connsiteX33" fmla="*/ 18395 w 1831861"/>
              <a:gd name="connsiteY33" fmla="*/ 948471 h 1831823"/>
              <a:gd name="connsiteX34" fmla="*/ 6298 w 1831861"/>
              <a:gd name="connsiteY34" fmla="*/ 932945 h 1831823"/>
              <a:gd name="connsiteX35" fmla="*/ 1346 w 1831861"/>
              <a:gd name="connsiteY35" fmla="*/ 919515 h 1831823"/>
              <a:gd name="connsiteX36" fmla="*/ 679 w 1831861"/>
              <a:gd name="connsiteY36" fmla="*/ 916467 h 1831823"/>
              <a:gd name="connsiteX37" fmla="*/ 107 w 1831861"/>
              <a:gd name="connsiteY37" fmla="*/ 911324 h 1831823"/>
              <a:gd name="connsiteX38" fmla="*/ 107 w 1831861"/>
              <a:gd name="connsiteY38" fmla="*/ 908466 h 1831823"/>
              <a:gd name="connsiteX39" fmla="*/ 31445 w 1831861"/>
              <a:gd name="connsiteY39" fmla="*/ 855888 h 1831823"/>
              <a:gd name="connsiteX40" fmla="*/ 215563 w 1831861"/>
              <a:gd name="connsiteY40" fmla="*/ 764162 h 1831823"/>
              <a:gd name="connsiteX41" fmla="*/ 609517 w 1831861"/>
              <a:gd name="connsiteY41" fmla="*/ 977237 h 1831823"/>
              <a:gd name="connsiteX42" fmla="*/ 834592 w 1831861"/>
              <a:gd name="connsiteY42" fmla="*/ 1098776 h 1831823"/>
              <a:gd name="connsiteX43" fmla="*/ 835069 w 1831861"/>
              <a:gd name="connsiteY43" fmla="*/ 1098776 h 1831823"/>
              <a:gd name="connsiteX44" fmla="*/ 911269 w 1831861"/>
              <a:gd name="connsiteY44" fmla="*/ 1117826 h 1831823"/>
              <a:gd name="connsiteX45" fmla="*/ 988421 w 1831861"/>
              <a:gd name="connsiteY45" fmla="*/ 1098204 h 1831823"/>
              <a:gd name="connsiteX46" fmla="*/ 1221594 w 1831861"/>
              <a:gd name="connsiteY46" fmla="*/ 973712 h 1831823"/>
              <a:gd name="connsiteX47" fmla="*/ 920508 w 1831861"/>
              <a:gd name="connsiteY47" fmla="*/ 0 h 1831823"/>
              <a:gd name="connsiteX48" fmla="*/ 946511 w 1831861"/>
              <a:gd name="connsiteY48" fmla="*/ 6258 h 1831823"/>
              <a:gd name="connsiteX49" fmla="*/ 1800522 w 1831861"/>
              <a:gd name="connsiteY49" fmla="*/ 441932 h 1831823"/>
              <a:gd name="connsiteX50" fmla="*/ 1831860 w 1831861"/>
              <a:gd name="connsiteY50" fmla="*/ 492986 h 1831823"/>
              <a:gd name="connsiteX51" fmla="*/ 1801380 w 1831861"/>
              <a:gd name="connsiteY51" fmla="*/ 543944 h 1831823"/>
              <a:gd name="connsiteX52" fmla="*/ 938605 w 1831861"/>
              <a:gd name="connsiteY52" fmla="*/ 1010669 h 1831823"/>
              <a:gd name="connsiteX53" fmla="*/ 911459 w 1831861"/>
              <a:gd name="connsiteY53" fmla="*/ 1017622 h 1831823"/>
              <a:gd name="connsiteX54" fmla="*/ 883836 w 1831861"/>
              <a:gd name="connsiteY54" fmla="*/ 1010669 h 1831823"/>
              <a:gd name="connsiteX55" fmla="*/ 30301 w 1831861"/>
              <a:gd name="connsiteY55" fmla="*/ 543944 h 1831823"/>
              <a:gd name="connsiteX56" fmla="*/ 30396 w 1831861"/>
              <a:gd name="connsiteY56" fmla="*/ 543944 h 1831823"/>
              <a:gd name="connsiteX57" fmla="*/ 6546 w 1831861"/>
              <a:gd name="connsiteY57" fmla="*/ 519513 h 1831823"/>
              <a:gd name="connsiteX58" fmla="*/ 31635 w 1831861"/>
              <a:gd name="connsiteY58" fmla="*/ 441551 h 1831823"/>
              <a:gd name="connsiteX59" fmla="*/ 894504 w 1831861"/>
              <a:gd name="connsiteY59" fmla="*/ 6258 h 1831823"/>
              <a:gd name="connsiteX60" fmla="*/ 920508 w 1831861"/>
              <a:gd name="connsiteY60" fmla="*/ 0 h 1831823"/>
            </a:gdLst>
            <a:ahLst/>
            <a:cxnLst/>
            <a:rect l="l" t="t" r="r" b="b"/>
            <a:pathLst>
              <a:path w="1831861" h="1831823">
                <a:moveTo>
                  <a:pt x="1615928" y="1170309"/>
                </a:moveTo>
                <a:lnTo>
                  <a:pt x="1800618" y="1263273"/>
                </a:lnTo>
                <a:cubicBezTo>
                  <a:pt x="1819563" y="1273074"/>
                  <a:pt x="1831574" y="1292515"/>
                  <a:pt x="1831860" y="1313851"/>
                </a:cubicBezTo>
                <a:cubicBezTo>
                  <a:pt x="1831803" y="1334986"/>
                  <a:pt x="1820078" y="1354370"/>
                  <a:pt x="1801380" y="1364238"/>
                </a:cubicBezTo>
                <a:lnTo>
                  <a:pt x="938891" y="1824867"/>
                </a:lnTo>
                <a:cubicBezTo>
                  <a:pt x="930576" y="1829525"/>
                  <a:pt x="921184" y="1831925"/>
                  <a:pt x="911650" y="1831820"/>
                </a:cubicBezTo>
                <a:cubicBezTo>
                  <a:pt x="902010" y="1831820"/>
                  <a:pt x="892514" y="1829429"/>
                  <a:pt x="884027" y="1824867"/>
                </a:cubicBezTo>
                <a:lnTo>
                  <a:pt x="30587" y="1364143"/>
                </a:lnTo>
                <a:cubicBezTo>
                  <a:pt x="20529" y="1358647"/>
                  <a:pt x="12290" y="1350341"/>
                  <a:pt x="6870" y="1340235"/>
                </a:cubicBezTo>
                <a:cubicBezTo>
                  <a:pt x="6841" y="1340178"/>
                  <a:pt x="6813" y="1340111"/>
                  <a:pt x="6775" y="1340054"/>
                </a:cubicBezTo>
                <a:cubicBezTo>
                  <a:pt x="-7456" y="1311879"/>
                  <a:pt x="3841" y="1277503"/>
                  <a:pt x="32016" y="1263273"/>
                </a:cubicBezTo>
                <a:lnTo>
                  <a:pt x="216039" y="1171738"/>
                </a:lnTo>
                <a:lnTo>
                  <a:pt x="834592" y="1505875"/>
                </a:lnTo>
                <a:lnTo>
                  <a:pt x="835069" y="1505875"/>
                </a:lnTo>
                <a:cubicBezTo>
                  <a:pt x="858557" y="1518295"/>
                  <a:pt x="884703" y="1524829"/>
                  <a:pt x="911269" y="1524925"/>
                </a:cubicBezTo>
                <a:cubicBezTo>
                  <a:pt x="938196" y="1524972"/>
                  <a:pt x="964694" y="1518219"/>
                  <a:pt x="988326" y="1505303"/>
                </a:cubicBezTo>
                <a:close/>
                <a:moveTo>
                  <a:pt x="1615643" y="763591"/>
                </a:moveTo>
                <a:lnTo>
                  <a:pt x="1800427" y="856555"/>
                </a:lnTo>
                <a:cubicBezTo>
                  <a:pt x="1809743" y="861365"/>
                  <a:pt x="1817554" y="868652"/>
                  <a:pt x="1823002" y="877605"/>
                </a:cubicBezTo>
                <a:cubicBezTo>
                  <a:pt x="1825097" y="880863"/>
                  <a:pt x="1826821" y="884349"/>
                  <a:pt x="1828145" y="887987"/>
                </a:cubicBezTo>
                <a:lnTo>
                  <a:pt x="1827859" y="887416"/>
                </a:lnTo>
                <a:cubicBezTo>
                  <a:pt x="1830145" y="893512"/>
                  <a:pt x="1831403" y="899951"/>
                  <a:pt x="1831574" y="906466"/>
                </a:cubicBezTo>
                <a:cubicBezTo>
                  <a:pt x="1831631" y="925744"/>
                  <a:pt x="1821821" y="943718"/>
                  <a:pt x="1805571" y="954091"/>
                </a:cubicBezTo>
                <a:cubicBezTo>
                  <a:pt x="1804123" y="955053"/>
                  <a:pt x="1802628" y="955948"/>
                  <a:pt x="1801094" y="956758"/>
                </a:cubicBezTo>
                <a:lnTo>
                  <a:pt x="1668697" y="1027529"/>
                </a:lnTo>
                <a:lnTo>
                  <a:pt x="1503819" y="1115540"/>
                </a:lnTo>
                <a:lnTo>
                  <a:pt x="938129" y="1417673"/>
                </a:lnTo>
                <a:cubicBezTo>
                  <a:pt x="929833" y="1422302"/>
                  <a:pt x="920479" y="1424693"/>
                  <a:pt x="910983" y="1424626"/>
                </a:cubicBezTo>
                <a:cubicBezTo>
                  <a:pt x="901344" y="1424588"/>
                  <a:pt x="891866" y="1422207"/>
                  <a:pt x="883361" y="1417673"/>
                </a:cubicBezTo>
                <a:lnTo>
                  <a:pt x="402062" y="1157736"/>
                </a:lnTo>
                <a:lnTo>
                  <a:pt x="327005" y="1117254"/>
                </a:lnTo>
                <a:lnTo>
                  <a:pt x="29921" y="956758"/>
                </a:lnTo>
                <a:cubicBezTo>
                  <a:pt x="27539" y="955329"/>
                  <a:pt x="24967" y="953710"/>
                  <a:pt x="22777" y="952091"/>
                </a:cubicBezTo>
                <a:lnTo>
                  <a:pt x="18395" y="948471"/>
                </a:lnTo>
                <a:cubicBezTo>
                  <a:pt x="13499" y="944033"/>
                  <a:pt x="9404" y="938784"/>
                  <a:pt x="6298" y="932945"/>
                </a:cubicBezTo>
                <a:cubicBezTo>
                  <a:pt x="4003" y="928736"/>
                  <a:pt x="2336" y="924211"/>
                  <a:pt x="1346" y="919515"/>
                </a:cubicBezTo>
                <a:lnTo>
                  <a:pt x="679" y="916467"/>
                </a:lnTo>
                <a:lnTo>
                  <a:pt x="107" y="911324"/>
                </a:lnTo>
                <a:cubicBezTo>
                  <a:pt x="-36" y="910381"/>
                  <a:pt x="-36" y="909409"/>
                  <a:pt x="107" y="908466"/>
                </a:cubicBezTo>
                <a:cubicBezTo>
                  <a:pt x="-388" y="886387"/>
                  <a:pt x="11785" y="865956"/>
                  <a:pt x="31445" y="855888"/>
                </a:cubicBezTo>
                <a:lnTo>
                  <a:pt x="215563" y="764162"/>
                </a:lnTo>
                <a:lnTo>
                  <a:pt x="609517" y="977237"/>
                </a:lnTo>
                <a:lnTo>
                  <a:pt x="834592" y="1098776"/>
                </a:lnTo>
                <a:lnTo>
                  <a:pt x="835069" y="1098776"/>
                </a:lnTo>
                <a:cubicBezTo>
                  <a:pt x="858548" y="1111215"/>
                  <a:pt x="884704" y="1117750"/>
                  <a:pt x="911269" y="1117826"/>
                </a:cubicBezTo>
                <a:cubicBezTo>
                  <a:pt x="938234" y="1117921"/>
                  <a:pt x="964780" y="1111168"/>
                  <a:pt x="988421" y="1098204"/>
                </a:cubicBezTo>
                <a:lnTo>
                  <a:pt x="1221594" y="973712"/>
                </a:lnTo>
                <a:close/>
                <a:moveTo>
                  <a:pt x="920508" y="0"/>
                </a:moveTo>
                <a:cubicBezTo>
                  <a:pt x="929426" y="0"/>
                  <a:pt x="938343" y="2086"/>
                  <a:pt x="946511" y="6258"/>
                </a:cubicBezTo>
                <a:lnTo>
                  <a:pt x="1800522" y="441932"/>
                </a:lnTo>
                <a:cubicBezTo>
                  <a:pt x="1819553" y="451904"/>
                  <a:pt x="1831583" y="471507"/>
                  <a:pt x="1831860" y="492986"/>
                </a:cubicBezTo>
                <a:cubicBezTo>
                  <a:pt x="1832012" y="514331"/>
                  <a:pt x="1820258" y="533981"/>
                  <a:pt x="1801380" y="543944"/>
                </a:cubicBezTo>
                <a:lnTo>
                  <a:pt x="938605" y="1010669"/>
                </a:lnTo>
                <a:cubicBezTo>
                  <a:pt x="930328" y="1015327"/>
                  <a:pt x="920965" y="1017727"/>
                  <a:pt x="911459" y="1017622"/>
                </a:cubicBezTo>
                <a:cubicBezTo>
                  <a:pt x="901820" y="1017604"/>
                  <a:pt x="892333" y="1015213"/>
                  <a:pt x="883836" y="1010669"/>
                </a:cubicBezTo>
                <a:lnTo>
                  <a:pt x="30301" y="543944"/>
                </a:lnTo>
                <a:lnTo>
                  <a:pt x="30396" y="543944"/>
                </a:lnTo>
                <a:cubicBezTo>
                  <a:pt x="20176" y="538382"/>
                  <a:pt x="11861" y="529866"/>
                  <a:pt x="6546" y="519513"/>
                </a:cubicBezTo>
                <a:cubicBezTo>
                  <a:pt x="-8056" y="491062"/>
                  <a:pt x="3174" y="456152"/>
                  <a:pt x="31635" y="441551"/>
                </a:cubicBezTo>
                <a:lnTo>
                  <a:pt x="894504" y="6258"/>
                </a:lnTo>
                <a:cubicBezTo>
                  <a:pt x="902672" y="2086"/>
                  <a:pt x="911590" y="0"/>
                  <a:pt x="920508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注意事項</a:t>
            </a:r>
            <a:endParaRPr kumimoji="1" lang="zh-CN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1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1192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515551" y="34636"/>
            <a:ext cx="9152449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6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資料繳交及收費</a:t>
            </a: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82556" y="1380892"/>
            <a:ext cx="11318032" cy="33739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indent="-87313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新生共融營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時請將以下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二張資料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及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費用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帶至學校：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82563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緊急事件聯絡表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：學校留存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貼上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吋大頭照、家長簽名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P.9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82563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  <a:hlinkClick r:id="rId3" action="ppaction://hlinkfile"/>
              </a:rPr>
              <a:t>健康資料卡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：供健康檢查醫院醫師參考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貼上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吋大頭照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P.10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82563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費用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700</a:t>
            </a: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元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，新生共融營報到當天繳交給導師。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9767455" y="3181387"/>
            <a:ext cx="900545" cy="5305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98191" y="1638676"/>
            <a:ext cx="2034719" cy="4255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7" name="圓角矩形 4">
            <a:extLst>
              <a:ext uri="{FF2B5EF4-FFF2-40B4-BE49-F238E27FC236}">
                <a16:creationId xmlns:a16="http://schemas.microsoft.com/office/drawing/2014/main" id="{3BF20559-C447-4215-A63C-748D7593DFB6}"/>
              </a:ext>
            </a:extLst>
          </p:cNvPr>
          <p:cNvSpPr/>
          <p:nvPr/>
        </p:nvSpPr>
        <p:spPr>
          <a:xfrm>
            <a:off x="9772873" y="2365384"/>
            <a:ext cx="747254" cy="4762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zh-TW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82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5537" y="9336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新生健康檢查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1251288" y="278027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/>
              <a:t>9</a:t>
            </a:r>
            <a:endParaRPr lang="zh-TW" altLang="en-US" sz="40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11086981" y="1383957"/>
            <a:ext cx="800219" cy="36830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新生共融營繳交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8" y="0"/>
            <a:ext cx="5283122" cy="6858000"/>
          </a:xfrm>
          <a:prstGeom prst="rect">
            <a:avLst/>
          </a:prstGeom>
        </p:spPr>
      </p:pic>
      <p:sp>
        <p:nvSpPr>
          <p:cNvPr id="7" name="爆炸 2 6"/>
          <p:cNvSpPr/>
          <p:nvPr/>
        </p:nvSpPr>
        <p:spPr>
          <a:xfrm rot="2483790">
            <a:off x="6555303" y="4042340"/>
            <a:ext cx="1945493" cy="1926300"/>
          </a:xfrm>
          <a:prstGeom prst="irregularSeal2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8575046" y="516845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家長簽名</a:t>
            </a:r>
          </a:p>
        </p:txBody>
      </p:sp>
    </p:spTree>
    <p:extLst>
      <p:ext uri="{BB962C8B-B14F-4D97-AF65-F5344CB8AC3E}">
        <p14:creationId xmlns:p14="http://schemas.microsoft.com/office/powerpoint/2010/main" val="383194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1267318" y="278027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/>
              <a:t>10</a:t>
            </a:r>
            <a:endParaRPr lang="zh-TW" altLang="en-US" sz="4000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11214418" y="1402064"/>
            <a:ext cx="800219" cy="36830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新生共融營繳交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59" y="0"/>
            <a:ext cx="4834551" cy="68580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134" y="0"/>
            <a:ext cx="4809847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5537" y="9336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新生健康檢查</a:t>
            </a:r>
          </a:p>
        </p:txBody>
      </p:sp>
    </p:spTree>
    <p:extLst>
      <p:ext uri="{BB962C8B-B14F-4D97-AF65-F5344CB8AC3E}">
        <p14:creationId xmlns:p14="http://schemas.microsoft.com/office/powerpoint/2010/main" val="1944252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/>
          <p:cNvSpPr txBox="1">
            <a:spLocks/>
          </p:cNvSpPr>
          <p:nvPr/>
        </p:nvSpPr>
        <p:spPr>
          <a:xfrm>
            <a:off x="1524000" y="79430"/>
            <a:ext cx="9144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6000" b="1">
                <a:solidFill>
                  <a:srgbClr val="0000FF"/>
                </a:solidFill>
              </a:rPr>
              <a:t>其他說明</a:t>
            </a:r>
            <a:endParaRPr lang="zh-TW" altLang="en-US" sz="6000" dirty="0">
              <a:solidFill>
                <a:srgbClr val="0000FF"/>
              </a:solidFill>
            </a:endParaRPr>
          </a:p>
        </p:txBody>
      </p:sp>
      <p:sp>
        <p:nvSpPr>
          <p:cNvPr id="9" name="內容版面配置區 3"/>
          <p:cNvSpPr txBox="1">
            <a:spLocks/>
          </p:cNvSpPr>
          <p:nvPr/>
        </p:nvSpPr>
        <p:spPr>
          <a:xfrm>
            <a:off x="298580" y="1222430"/>
            <a:ext cx="11383347" cy="36444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未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</a:t>
            </a:r>
            <a:r>
              <a:rPr lang="zh-TW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於健康檢查當天配合檢查者，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</a:t>
            </a:r>
            <a:r>
              <a:rPr lang="zh-TW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於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至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lang="zh-TW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，持本校</a:t>
            </a: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健康資料卡</a:t>
            </a:r>
            <a:r>
              <a:rPr lang="zh-TW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自行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預約</a:t>
            </a:r>
            <a:r>
              <a:rPr lang="zh-TW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前往</a:t>
            </a:r>
            <a:r>
              <a:rPr lang="zh-TW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聖馬爾定醫院</a:t>
            </a:r>
            <a:r>
              <a:rPr lang="zh-TW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檢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查。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逾期醫院將會以原價收費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若您不同意貴子弟在校內進行新生體檢，自行選擇到合格醫院體檢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請持</a:t>
            </a:r>
            <a:r>
              <a:rPr lang="zh-TW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健康資料卡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至醫院受檢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，並於</a:t>
            </a:r>
            <a:r>
              <a:rPr lang="zh-TW" alt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開學時</a:t>
            </a:r>
            <a:r>
              <a:rPr lang="zh-TW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交回健康中心。</a:t>
            </a:r>
            <a:endParaRPr lang="en-US" altLang="zh-TW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550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2360816" y="2745060"/>
            <a:ext cx="9592886" cy="10827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8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補充說明</a:t>
            </a:r>
            <a:r>
              <a:rPr lang="en-US" altLang="zh-TW" sz="8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8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專車</a:t>
            </a:r>
          </a:p>
        </p:txBody>
      </p:sp>
    </p:spTree>
    <p:extLst>
      <p:ext uri="{BB962C8B-B14F-4D97-AF65-F5344CB8AC3E}">
        <p14:creationId xmlns:p14="http://schemas.microsoft.com/office/powerpoint/2010/main" val="2641972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13072" y="278712"/>
            <a:ext cx="3050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開學後欲通勤同學</a:t>
            </a:r>
            <a:r>
              <a:rPr lang="en-US" altLang="zh-TW" b="1" dirty="0">
                <a:solidFill>
                  <a:srgbClr val="FF0000"/>
                </a:solidFill>
              </a:rPr>
              <a:t>-</a:t>
            </a:r>
            <a:r>
              <a:rPr lang="zh-TW" altLang="en-US" b="1" dirty="0">
                <a:solidFill>
                  <a:srgbClr val="FF0000"/>
                </a:solidFill>
              </a:rPr>
              <a:t>大林校區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85" y="766106"/>
            <a:ext cx="4840399" cy="588182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378" y="766106"/>
            <a:ext cx="4817150" cy="588182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5537" y="9336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其他補充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1086981" y="1383957"/>
            <a:ext cx="800219" cy="317009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請洽嘉義客運</a:t>
            </a:r>
          </a:p>
        </p:txBody>
      </p:sp>
    </p:spTree>
    <p:extLst>
      <p:ext uri="{BB962C8B-B14F-4D97-AF65-F5344CB8AC3E}">
        <p14:creationId xmlns:p14="http://schemas.microsoft.com/office/powerpoint/2010/main" val="3766925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1267318" y="278027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/>
              <a:t>1</a:t>
            </a:r>
            <a:endParaRPr lang="zh-TW" altLang="en-US" sz="4000" b="1" dirty="0"/>
          </a:p>
        </p:txBody>
      </p:sp>
      <p:sp>
        <p:nvSpPr>
          <p:cNvPr id="5" name="矩形 4"/>
          <p:cNvSpPr/>
          <p:nvPr/>
        </p:nvSpPr>
        <p:spPr>
          <a:xfrm>
            <a:off x="125537" y="93361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新生共融營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1086981" y="1383957"/>
            <a:ext cx="800219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現場繳交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38" y="0"/>
            <a:ext cx="5562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01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13072" y="278712"/>
            <a:ext cx="305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開學後欲通勤同學</a:t>
            </a:r>
            <a:r>
              <a:rPr lang="en-US" altLang="zh-TW" b="1" dirty="0">
                <a:solidFill>
                  <a:srgbClr val="FF0000"/>
                </a:solidFill>
              </a:rPr>
              <a:t>-</a:t>
            </a:r>
            <a:r>
              <a:rPr lang="zh-TW" altLang="en-US" b="1" dirty="0">
                <a:solidFill>
                  <a:srgbClr val="FF0000"/>
                </a:solidFill>
              </a:rPr>
              <a:t>嘉義校區</a:t>
            </a:r>
            <a:endParaRPr lang="zh-TW" altLang="en-US" dirty="0"/>
          </a:p>
        </p:txBody>
      </p:sp>
      <p:pic>
        <p:nvPicPr>
          <p:cNvPr id="3" name="內容版面配置區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048" y="648044"/>
            <a:ext cx="4988056" cy="609050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5537" y="9336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其他補充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086981" y="1383957"/>
            <a:ext cx="800219" cy="317009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請洽嘉義客運</a:t>
            </a:r>
          </a:p>
        </p:txBody>
      </p:sp>
    </p:spTree>
    <p:extLst>
      <p:ext uri="{BB962C8B-B14F-4D97-AF65-F5344CB8AC3E}">
        <p14:creationId xmlns:p14="http://schemas.microsoft.com/office/powerpoint/2010/main" val="37204496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8295577" y="1252150"/>
            <a:ext cx="3698715" cy="544521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4213691" y="1252151"/>
            <a:ext cx="3954163" cy="544521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 3"/>
          <p:cNvSpPr/>
          <p:nvPr/>
        </p:nvSpPr>
        <p:spPr>
          <a:xfrm>
            <a:off x="131805" y="1252151"/>
            <a:ext cx="3954163" cy="544521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037650" y="581126"/>
            <a:ext cx="2343922" cy="857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>
                <a:latin typeface="標楷體" panose="03000509000000000000" pitchFamily="65" charset="-120"/>
                <a:ea typeface="標楷體" panose="03000509000000000000" pitchFamily="65" charset="-120"/>
              </a:rPr>
              <a:t>現場繳交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013306" y="140537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339606" y="1405377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</a:rPr>
              <a:t>衣服尺寸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019001" y="408564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4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800593" y="408365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5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4921789" y="600188"/>
            <a:ext cx="2648783" cy="8570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依需求繳交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630" y="1819747"/>
            <a:ext cx="1611292" cy="2040964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5377277" y="137176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</a:rPr>
              <a:t>低收、中低收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5156181" y="4023226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3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944372" y="402322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6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標題 1"/>
          <p:cNvSpPr txBox="1">
            <a:spLocks/>
          </p:cNvSpPr>
          <p:nvPr/>
        </p:nvSpPr>
        <p:spPr>
          <a:xfrm>
            <a:off x="8798043" y="600188"/>
            <a:ext cx="2648783" cy="8570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共融營繳交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10022793" y="138007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9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0014056" y="400693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10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29" y="1787169"/>
            <a:ext cx="1465661" cy="2073541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20" y="4466898"/>
            <a:ext cx="1461269" cy="1982770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103" y="4466898"/>
            <a:ext cx="1508405" cy="1978071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7407" y="4430128"/>
            <a:ext cx="1546485" cy="1954826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648" y="4407044"/>
            <a:ext cx="1468355" cy="1977910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7279" y="1796152"/>
            <a:ext cx="1652542" cy="2064558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8825" y="4423336"/>
            <a:ext cx="1463896" cy="1957311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20811" y="4407044"/>
            <a:ext cx="1374573" cy="1973603"/>
          </a:xfrm>
          <a:prstGeom prst="rect">
            <a:avLst/>
          </a:prstGeom>
        </p:spPr>
      </p:pic>
      <p:graphicFrame>
        <p:nvGraphicFramePr>
          <p:cNvPr id="35" name="物件 3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146832"/>
              </p:ext>
            </p:extLst>
          </p:nvPr>
        </p:nvGraphicFramePr>
        <p:xfrm>
          <a:off x="2014887" y="1874291"/>
          <a:ext cx="1944371" cy="1736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簡報" r:id="rId11" imgW="2525270" imgH="1420302" progId="PowerPoint.Show.12">
                  <p:embed/>
                </p:oleObj>
              </mc:Choice>
              <mc:Fallback>
                <p:oleObj name="簡報" r:id="rId11" imgW="2525270" imgH="142030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014887" y="1874291"/>
                        <a:ext cx="1944371" cy="1736176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tx1"/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6736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alphaModFix/>
          </a:blip>
          <a:srcRect l="295" t="947" r="1330" b="12126"/>
          <a:stretch>
            <a:fillRect/>
          </a:stretch>
        </p:blipFill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39416" y="1085447"/>
            <a:ext cx="10801350" cy="5256213"/>
          </a:xfrm>
          <a:prstGeom prst="roundRect">
            <a:avLst>
              <a:gd name="adj" fmla="val 3759"/>
            </a:avLst>
          </a:prstGeom>
          <a:solidFill>
            <a:schemeClr val="accent1">
              <a:lumMod val="75000"/>
            </a:schemeClr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95325" y="981075"/>
            <a:ext cx="10801350" cy="5256213"/>
          </a:xfrm>
          <a:prstGeom prst="roundRect">
            <a:avLst>
              <a:gd name="adj" fmla="val 3927"/>
            </a:avLst>
          </a:prstGeom>
          <a:solidFill>
            <a:schemeClr val="bg1"/>
          </a:solidFill>
          <a:ln w="19050" cap="sq">
            <a:noFill/>
            <a:miter/>
          </a:ln>
          <a:effectLst>
            <a:outerShdw blurRad="215900" sx="102000" sy="102000" algn="ctr" rotWithShape="0">
              <a:schemeClr val="accent1">
                <a:lumMod val="20000"/>
                <a:lumOff val="80000"/>
                <a:alpha val="17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5074896" flipV="1">
            <a:off x="3333432" y="5359422"/>
            <a:ext cx="1326802" cy="2564028"/>
          </a:xfrm>
          <a:custGeom>
            <a:avLst/>
            <a:gdLst>
              <a:gd name="connsiteX0" fmla="*/ 870457 w 1326802"/>
              <a:gd name="connsiteY0" fmla="*/ 2564028 h 2564028"/>
              <a:gd name="connsiteX1" fmla="*/ 0 w 1326802"/>
              <a:gd name="connsiteY1" fmla="*/ 0 h 2564028"/>
              <a:gd name="connsiteX2" fmla="*/ 129312 w 1326802"/>
              <a:gd name="connsiteY2" fmla="*/ 19736 h 2564028"/>
              <a:gd name="connsiteX3" fmla="*/ 1326802 w 1326802"/>
              <a:gd name="connsiteY3" fmla="*/ 1489006 h 2564028"/>
              <a:gd name="connsiteX4" fmla="*/ 900184 w 1326802"/>
              <a:gd name="connsiteY4" fmla="*/ 2536684 h 2564028"/>
            </a:gdLst>
            <a:ahLst/>
            <a:cxnLst/>
            <a:rect l="l" t="t" r="r" b="b"/>
            <a:pathLst>
              <a:path w="1326802" h="2564028">
                <a:moveTo>
                  <a:pt x="870457" y="2564028"/>
                </a:moveTo>
                <a:lnTo>
                  <a:pt x="0" y="0"/>
                </a:lnTo>
                <a:lnTo>
                  <a:pt x="129312" y="19736"/>
                </a:lnTo>
                <a:cubicBezTo>
                  <a:pt x="812718" y="159580"/>
                  <a:pt x="1326802" y="764257"/>
                  <a:pt x="1326802" y="1489006"/>
                </a:cubicBezTo>
                <a:cubicBezTo>
                  <a:pt x="1326802" y="1896676"/>
                  <a:pt x="1164143" y="2266356"/>
                  <a:pt x="900184" y="2536684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589495" y="2319017"/>
            <a:ext cx="5549258" cy="24659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zh-TW" altLang="en-US" sz="66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OPPOSans B"/>
              </a:rPr>
              <a:t>謝謝大家</a:t>
            </a:r>
            <a:endParaRPr kumimoji="1" lang="zh-CN" altLang="en-US" sz="6600" b="1" dirty="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1" name="标题 1"/>
          <p:cNvSpPr txBox="1"/>
          <p:nvPr/>
        </p:nvSpPr>
        <p:spPr>
          <a:xfrm flipH="1">
            <a:off x="7016436" y="4889351"/>
            <a:ext cx="3687820" cy="62788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540000" scaled="0"/>
          </a:gradFill>
          <a:ln w="12700" cap="flat">
            <a:noFill/>
            <a:miter/>
          </a:ln>
          <a:effectLst>
            <a:outerShdw blurRad="63500" sx="102000" sy="102000" algn="ctr" rotWithShape="0">
              <a:schemeClr val="accent1">
                <a:lumMod val="20000"/>
                <a:lumOff val="8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10800000">
            <a:off x="1703512" y="0"/>
            <a:ext cx="2438475" cy="1609341"/>
          </a:xfrm>
          <a:custGeom>
            <a:avLst/>
            <a:gdLst>
              <a:gd name="connsiteX0" fmla="*/ 2380106 w 2438475"/>
              <a:gd name="connsiteY0" fmla="*/ 1609341 h 1609341"/>
              <a:gd name="connsiteX1" fmla="*/ 58370 w 2438475"/>
              <a:gd name="connsiteY1" fmla="*/ 1609341 h 1609341"/>
              <a:gd name="connsiteX2" fmla="*/ 24771 w 2438475"/>
              <a:gd name="connsiteY2" fmla="*/ 1498615 h 1609341"/>
              <a:gd name="connsiteX3" fmla="*/ 0 w 2438475"/>
              <a:gd name="connsiteY3" fmla="*/ 1247251 h 1609341"/>
              <a:gd name="connsiteX4" fmla="*/ 1219238 w 2438475"/>
              <a:gd name="connsiteY4" fmla="*/ 0 h 1609341"/>
              <a:gd name="connsiteX5" fmla="*/ 2438475 w 2438475"/>
              <a:gd name="connsiteY5" fmla="*/ 1247251 h 1609341"/>
              <a:gd name="connsiteX6" fmla="*/ 2413705 w 2438475"/>
              <a:gd name="connsiteY6" fmla="*/ 1498615 h 1609341"/>
            </a:gdLst>
            <a:ahLst/>
            <a:cxnLst/>
            <a:rect l="l" t="t" r="r" b="b"/>
            <a:pathLst>
              <a:path w="2438475" h="1609341">
                <a:moveTo>
                  <a:pt x="2380106" y="1609341"/>
                </a:moveTo>
                <a:lnTo>
                  <a:pt x="58370" y="1609341"/>
                </a:lnTo>
                <a:lnTo>
                  <a:pt x="24771" y="1498615"/>
                </a:lnTo>
                <a:cubicBezTo>
                  <a:pt x="8529" y="1417422"/>
                  <a:pt x="0" y="1333355"/>
                  <a:pt x="0" y="1247251"/>
                </a:cubicBezTo>
                <a:cubicBezTo>
                  <a:pt x="0" y="558414"/>
                  <a:pt x="545872" y="0"/>
                  <a:pt x="1219238" y="0"/>
                </a:cubicBezTo>
                <a:cubicBezTo>
                  <a:pt x="1892604" y="0"/>
                  <a:pt x="2438475" y="558414"/>
                  <a:pt x="2438475" y="1247251"/>
                </a:cubicBezTo>
                <a:cubicBezTo>
                  <a:pt x="2438475" y="1333355"/>
                  <a:pt x="2429946" y="1417422"/>
                  <a:pt x="2413705" y="1498615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577920" y="4875339"/>
            <a:ext cx="2634876" cy="4442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TW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2025/05/24</a:t>
            </a:r>
            <a:endParaRPr kumimoji="1"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0" y="576926"/>
            <a:ext cx="4362653" cy="6281075"/>
          </a:xfrm>
          <a:custGeom>
            <a:avLst/>
            <a:gdLst>
              <a:gd name="connsiteX0" fmla="*/ 379173 w 3821903"/>
              <a:gd name="connsiteY0" fmla="*/ 0 h 6281075"/>
              <a:gd name="connsiteX1" fmla="*/ 3821903 w 3821903"/>
              <a:gd name="connsiteY1" fmla="*/ 3442730 h 6281075"/>
              <a:gd name="connsiteX2" fmla="*/ 2569069 w 3821903"/>
              <a:gd name="connsiteY2" fmla="*/ 6099308 h 6281075"/>
              <a:gd name="connsiteX3" fmla="*/ 2325995 w 3821903"/>
              <a:gd name="connsiteY3" fmla="*/ 6281075 h 6281075"/>
              <a:gd name="connsiteX4" fmla="*/ 0 w 3821903"/>
              <a:gd name="connsiteY4" fmla="*/ 6281075 h 6281075"/>
              <a:gd name="connsiteX5" fmla="*/ 0 w 3821903"/>
              <a:gd name="connsiteY5" fmla="*/ 21228 h 6281075"/>
              <a:gd name="connsiteX6" fmla="*/ 27174 w 3821903"/>
              <a:gd name="connsiteY6" fmla="*/ 17775 h 6281075"/>
              <a:gd name="connsiteX7" fmla="*/ 379173 w 3821903"/>
              <a:gd name="connsiteY7" fmla="*/ 0 h 6281075"/>
            </a:gdLst>
            <a:ahLst/>
            <a:cxnLst/>
            <a:rect l="l" t="t" r="r" b="b"/>
            <a:pathLst>
              <a:path w="3821903" h="6281075">
                <a:moveTo>
                  <a:pt x="379173" y="0"/>
                </a:moveTo>
                <a:cubicBezTo>
                  <a:pt x="2280540" y="0"/>
                  <a:pt x="3821903" y="1541363"/>
                  <a:pt x="3821903" y="3442730"/>
                </a:cubicBezTo>
                <a:cubicBezTo>
                  <a:pt x="3821903" y="4512249"/>
                  <a:pt x="3334206" y="5467861"/>
                  <a:pt x="2569069" y="6099308"/>
                </a:cubicBezTo>
                <a:lnTo>
                  <a:pt x="2325995" y="6281075"/>
                </a:lnTo>
                <a:lnTo>
                  <a:pt x="0" y="6281075"/>
                </a:lnTo>
                <a:lnTo>
                  <a:pt x="0" y="21228"/>
                </a:lnTo>
                <a:lnTo>
                  <a:pt x="27174" y="17775"/>
                </a:lnTo>
                <a:cubicBezTo>
                  <a:pt x="142909" y="6021"/>
                  <a:pt x="260338" y="0"/>
                  <a:pt x="379173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0632504" y="5200315"/>
            <a:ext cx="1559496" cy="1657685"/>
          </a:xfrm>
          <a:custGeom>
            <a:avLst/>
            <a:gdLst>
              <a:gd name="connsiteX0" fmla="*/ 1979154 w 1979154"/>
              <a:gd name="connsiteY0" fmla="*/ 0 h 2103767"/>
              <a:gd name="connsiteX1" fmla="*/ 1979154 w 1979154"/>
              <a:gd name="connsiteY1" fmla="*/ 2103767 h 2103767"/>
              <a:gd name="connsiteX2" fmla="*/ 0 w 1979154"/>
              <a:gd name="connsiteY2" fmla="*/ 2103767 h 2103767"/>
              <a:gd name="connsiteX3" fmla="*/ 5830 w 1979154"/>
              <a:gd name="connsiteY3" fmla="*/ 1984877 h 2103767"/>
              <a:gd name="connsiteX4" fmla="*/ 1931085 w 1979154"/>
              <a:gd name="connsiteY4" fmla="*/ 2500 h 2103767"/>
            </a:gdLst>
            <a:ahLst/>
            <a:cxnLst/>
            <a:rect l="l" t="t" r="r" b="b"/>
            <a:pathLst>
              <a:path w="1979154" h="2103767">
                <a:moveTo>
                  <a:pt x="1979154" y="0"/>
                </a:moveTo>
                <a:lnTo>
                  <a:pt x="1979154" y="2103767"/>
                </a:lnTo>
                <a:lnTo>
                  <a:pt x="0" y="2103767"/>
                </a:lnTo>
                <a:lnTo>
                  <a:pt x="5830" y="1984877"/>
                </a:lnTo>
                <a:cubicBezTo>
                  <a:pt x="108922" y="939626"/>
                  <a:pt x="915953" y="108651"/>
                  <a:pt x="1931085" y="250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1862538" y="0"/>
            <a:ext cx="329462" cy="329462"/>
          </a:xfrm>
          <a:custGeom>
            <a:avLst/>
            <a:gdLst>
              <a:gd name="connsiteX0" fmla="*/ 0 w 329462"/>
              <a:gd name="connsiteY0" fmla="*/ 0 h 329462"/>
              <a:gd name="connsiteX1" fmla="*/ 329462 w 329462"/>
              <a:gd name="connsiteY1" fmla="*/ 0 h 329462"/>
              <a:gd name="connsiteX2" fmla="*/ 329462 w 329462"/>
              <a:gd name="connsiteY2" fmla="*/ 329462 h 329462"/>
              <a:gd name="connsiteX3" fmla="*/ 0 w 329462"/>
              <a:gd name="connsiteY3" fmla="*/ 0 h 329462"/>
            </a:gdLst>
            <a:ahLst/>
            <a:cxnLst/>
            <a:rect l="l" t="t" r="r" b="b"/>
            <a:pathLst>
              <a:path w="329462" h="329462">
                <a:moveTo>
                  <a:pt x="0" y="0"/>
                </a:moveTo>
                <a:lnTo>
                  <a:pt x="329462" y="0"/>
                </a:lnTo>
                <a:lnTo>
                  <a:pt x="329462" y="329462"/>
                </a:lnTo>
                <a:cubicBezTo>
                  <a:pt x="147505" y="329462"/>
                  <a:pt x="0" y="18195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3394394" y="1150269"/>
            <a:ext cx="7670158" cy="110706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rtlCol="0" anchor="ctr"/>
          <a:lstStyle/>
          <a:p>
            <a:pPr algn="r">
              <a:lnSpc>
                <a:spcPct val="130000"/>
              </a:lnSpc>
            </a:pPr>
            <a:r>
              <a:rPr kumimoji="1" lang="en-US" altLang="zh-CN" sz="5800" dirty="0">
                <a:ln w="12700">
                  <a:noFill/>
                </a:ln>
                <a:solidFill>
                  <a:srgbClr val="F2F2F2">
                    <a:alpha val="61000"/>
                  </a:srgbClr>
                </a:solidFill>
                <a:latin typeface="OPPOSans B"/>
                <a:ea typeface="OPPOSans B"/>
                <a:cs typeface="OPPOSans B"/>
              </a:rPr>
              <a:t>PowerPoint design</a:t>
            </a:r>
            <a:endParaRPr kumimoji="1" lang="zh-CN" altLang="en-US" dirty="0"/>
          </a:p>
        </p:txBody>
      </p:sp>
      <p:sp>
        <p:nvSpPr>
          <p:cNvPr id="19" name="标题 1"/>
          <p:cNvSpPr txBox="1"/>
          <p:nvPr/>
        </p:nvSpPr>
        <p:spPr>
          <a:xfrm>
            <a:off x="10282989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344675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9996387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058073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9709785" y="5743781"/>
            <a:ext cx="205499" cy="205499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9771471" y="5805467"/>
            <a:ext cx="82126" cy="82126"/>
          </a:xfrm>
          <a:prstGeom prst="chevron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260" y="59224"/>
            <a:ext cx="1231499" cy="12010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056575" y="173006"/>
            <a:ext cx="9404723" cy="14005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男女衣服尺寸對照表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71065" y="173006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新生共融營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11086981" y="1383957"/>
            <a:ext cx="800219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現場繳交</a:t>
            </a:r>
          </a:p>
        </p:txBody>
      </p:sp>
      <p:graphicFrame>
        <p:nvGraphicFramePr>
          <p:cNvPr id="5" name="物件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637210"/>
              </p:ext>
            </p:extLst>
          </p:nvPr>
        </p:nvGraphicFramePr>
        <p:xfrm>
          <a:off x="2099192" y="1383957"/>
          <a:ext cx="7823406" cy="5016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簡報" r:id="rId2" imgW="2525270" imgH="1420302" progId="PowerPoint.Show.12">
                  <p:embed/>
                </p:oleObj>
              </mc:Choice>
              <mc:Fallback>
                <p:oleObj name="簡報" r:id="rId2" imgW="2525270" imgH="142030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99192" y="1383957"/>
                        <a:ext cx="7823406" cy="5016843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tx1"/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2781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5537" y="93361"/>
            <a:ext cx="1467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新生共融營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11086981" y="1383956"/>
            <a:ext cx="800219" cy="41024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符合資格者繳交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0"/>
            <a:ext cx="608779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54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22412" y="5804149"/>
            <a:ext cx="12248030" cy="1053851"/>
          </a:xfrm>
          <a:custGeom>
            <a:avLst/>
            <a:gdLst>
              <a:gd name="connsiteX0" fmla="*/ 0 w 12191999"/>
              <a:gd name="connsiteY0" fmla="*/ 0 h 1053835"/>
              <a:gd name="connsiteX1" fmla="*/ 84912 w 12191999"/>
              <a:gd name="connsiteY1" fmla="*/ 44439 h 1053835"/>
              <a:gd name="connsiteX2" fmla="*/ 6096001 w 12191999"/>
              <a:gd name="connsiteY2" fmla="*/ 918960 h 1053835"/>
              <a:gd name="connsiteX3" fmla="*/ 12107089 w 12191999"/>
              <a:gd name="connsiteY3" fmla="*/ 44439 h 1053835"/>
              <a:gd name="connsiteX4" fmla="*/ 12191999 w 12191999"/>
              <a:gd name="connsiteY4" fmla="*/ 1 h 1053835"/>
              <a:gd name="connsiteX5" fmla="*/ 12191999 w 12191999"/>
              <a:gd name="connsiteY5" fmla="*/ 1053835 h 1053835"/>
              <a:gd name="connsiteX6" fmla="*/ 0 w 12191999"/>
              <a:gd name="connsiteY6" fmla="*/ 1053835 h 1053835"/>
            </a:gdLst>
            <a:ahLst/>
            <a:cxnLst/>
            <a:rect l="l" t="t" r="r" b="b"/>
            <a:pathLst>
              <a:path w="12191999" h="1053835">
                <a:moveTo>
                  <a:pt x="0" y="0"/>
                </a:moveTo>
                <a:lnTo>
                  <a:pt x="84912" y="44439"/>
                </a:lnTo>
                <a:cubicBezTo>
                  <a:pt x="1182612" y="562756"/>
                  <a:pt x="3462028" y="918960"/>
                  <a:pt x="6096001" y="918960"/>
                </a:cubicBezTo>
                <a:cubicBezTo>
                  <a:pt x="8729972" y="918960"/>
                  <a:pt x="11009388" y="562756"/>
                  <a:pt x="12107089" y="44439"/>
                </a:cubicBezTo>
                <a:lnTo>
                  <a:pt x="12191999" y="1"/>
                </a:lnTo>
                <a:lnTo>
                  <a:pt x="12191999" y="1053835"/>
                </a:lnTo>
                <a:lnTo>
                  <a:pt x="0" y="105383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254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-22412" y="5826078"/>
            <a:ext cx="12248030" cy="1031922"/>
          </a:xfrm>
          <a:custGeom>
            <a:avLst/>
            <a:gdLst>
              <a:gd name="connsiteX0" fmla="*/ 0 w 12191999"/>
              <a:gd name="connsiteY0" fmla="*/ 0 h 1031906"/>
              <a:gd name="connsiteX1" fmla="*/ 97612 w 12191999"/>
              <a:gd name="connsiteY1" fmla="*/ 51085 h 1031906"/>
              <a:gd name="connsiteX2" fmla="*/ 6108700 w 12191999"/>
              <a:gd name="connsiteY2" fmla="*/ 925606 h 1031906"/>
              <a:gd name="connsiteX3" fmla="*/ 12119789 w 12191999"/>
              <a:gd name="connsiteY3" fmla="*/ 51085 h 1031906"/>
              <a:gd name="connsiteX4" fmla="*/ 12191999 w 12191999"/>
              <a:gd name="connsiteY4" fmla="*/ 13293 h 1031906"/>
              <a:gd name="connsiteX5" fmla="*/ 12191999 w 12191999"/>
              <a:gd name="connsiteY5" fmla="*/ 1031906 h 1031906"/>
              <a:gd name="connsiteX6" fmla="*/ 0 w 12191999"/>
              <a:gd name="connsiteY6" fmla="*/ 1031906 h 1031906"/>
            </a:gdLst>
            <a:ahLst/>
            <a:cxnLst/>
            <a:rect l="l" t="t" r="r" b="b"/>
            <a:pathLst>
              <a:path w="12191999" h="1031906">
                <a:moveTo>
                  <a:pt x="0" y="0"/>
                </a:moveTo>
                <a:lnTo>
                  <a:pt x="97612" y="51085"/>
                </a:lnTo>
                <a:cubicBezTo>
                  <a:pt x="1195312" y="569402"/>
                  <a:pt x="3474728" y="925606"/>
                  <a:pt x="6108700" y="925606"/>
                </a:cubicBezTo>
                <a:cubicBezTo>
                  <a:pt x="8742672" y="925606"/>
                  <a:pt x="11022088" y="569402"/>
                  <a:pt x="12119789" y="51085"/>
                </a:cubicBezTo>
                <a:lnTo>
                  <a:pt x="12191999" y="13293"/>
                </a:lnTo>
                <a:lnTo>
                  <a:pt x="12191999" y="1031906"/>
                </a:lnTo>
                <a:lnTo>
                  <a:pt x="0" y="1031906"/>
                </a:lnTo>
                <a:close/>
              </a:path>
            </a:pathLst>
          </a:custGeom>
          <a:solidFill>
            <a:schemeClr val="accent1">
              <a:alpha val="81000"/>
            </a:schemeClr>
          </a:solidFill>
          <a:ln w="254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017201" y="1564222"/>
            <a:ext cx="10144897" cy="3996319"/>
          </a:xfrm>
          <a:prstGeom prst="roundRect">
            <a:avLst>
              <a:gd name="adj" fmla="val 8259"/>
            </a:avLst>
          </a:prstGeom>
          <a:solidFill>
            <a:schemeClr val="bg1"/>
          </a:solidFill>
          <a:ln w="12700" cap="flat">
            <a:noFill/>
            <a:miter/>
          </a:ln>
          <a:effectLst>
            <a:outerShdw blurRad="190500" dist="50800" dir="5400000" algn="ctr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22860" tIns="22860" rIns="22860" bIns="22860" rtlCol="0" anchor="ctr"/>
          <a:lstStyle/>
          <a:p>
            <a:pPr algn="ctr">
              <a:lnSpc>
                <a:spcPct val="15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12329" y="1320614"/>
            <a:ext cx="9613556" cy="45054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3600" b="1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新生共融營是新生融入學校生活的重要活動</a:t>
            </a:r>
            <a:r>
              <a:rPr kumimoji="1" lang="en-US" altLang="zh-CN" sz="36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Han Sans"/>
              </a:rPr>
              <a:t>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大林校區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</a:p>
          <a:p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護理科、應用外語科</a:t>
            </a:r>
            <a:endParaRPr lang="en-US" altLang="zh-TW" sz="3200" b="1" dirty="0">
              <a:solidFill>
                <a:schemeClr val="accent1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8/20(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09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00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8/21(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17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00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嘉義校區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</a:p>
          <a:p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餐飲管理科、美容保健科、老人服務事業管理科</a:t>
            </a:r>
            <a:endParaRPr lang="en-US" altLang="zh-TW" sz="3200" b="1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8/21(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四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2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09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00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~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8/22(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17</a:t>
            </a:r>
            <a:r>
              <a:rPr lang="zh-TW" alt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sz="3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00</a:t>
            </a:r>
            <a:endParaRPr lang="en-US" altLang="zh-TW" sz="3200" b="1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未參加需請假</a:t>
            </a:r>
            <a:endParaRPr kumimoji="1" lang="zh-CN" altLang="en-US" sz="32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活動時間與地點</a:t>
            </a:r>
            <a:endParaRPr kumimoji="1" lang="zh-CN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9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656394" y="0"/>
            <a:ext cx="4535607" cy="6858000"/>
          </a:xfrm>
          <a:custGeom>
            <a:avLst/>
            <a:gdLst>
              <a:gd name="connsiteX0" fmla="*/ 0 w 4535607"/>
              <a:gd name="connsiteY0" fmla="*/ 0 h 6858000"/>
              <a:gd name="connsiteX1" fmla="*/ 4535607 w 4535607"/>
              <a:gd name="connsiteY1" fmla="*/ 0 h 6858000"/>
              <a:gd name="connsiteX2" fmla="*/ 4535607 w 4535607"/>
              <a:gd name="connsiteY2" fmla="*/ 6858000 h 6858000"/>
              <a:gd name="connsiteX3" fmla="*/ 643445 w 4535607"/>
              <a:gd name="connsiteY3" fmla="*/ 6858000 h 6858000"/>
              <a:gd name="connsiteX4" fmla="*/ 751091 w 4535607"/>
              <a:gd name="connsiteY4" fmla="*/ 6847148 h 6858000"/>
              <a:gd name="connsiteX5" fmla="*/ 1177614 w 4535607"/>
              <a:gd name="connsiteY5" fmla="*/ 6323821 h 6858000"/>
              <a:gd name="connsiteX6" fmla="*/ 1177614 w 4535607"/>
              <a:gd name="connsiteY6" fmla="*/ 534183 h 6858000"/>
              <a:gd name="connsiteX7" fmla="*/ 643435 w 4535607"/>
              <a:gd name="connsiteY7" fmla="*/ 3 h 6858000"/>
              <a:gd name="connsiteX8" fmla="*/ 0 w 4535607"/>
              <a:gd name="connsiteY8" fmla="*/ 3 h 6858000"/>
              <a:gd name="connsiteX9" fmla="*/ 0 w 4535607"/>
              <a:gd name="connsiteY9" fmla="*/ 0 h 6858000"/>
            </a:gdLst>
            <a:ahLst/>
            <a:cxnLst/>
            <a:rect l="l" t="t" r="r" b="b"/>
            <a:pathLst>
              <a:path w="4535607" h="6858000">
                <a:moveTo>
                  <a:pt x="0" y="0"/>
                </a:moveTo>
                <a:lnTo>
                  <a:pt x="4535607" y="0"/>
                </a:lnTo>
                <a:lnTo>
                  <a:pt x="4535607" y="6858000"/>
                </a:lnTo>
                <a:lnTo>
                  <a:pt x="643445" y="6858000"/>
                </a:lnTo>
                <a:lnTo>
                  <a:pt x="751091" y="6847148"/>
                </a:lnTo>
                <a:cubicBezTo>
                  <a:pt x="994507" y="6797338"/>
                  <a:pt x="1177614" y="6581963"/>
                  <a:pt x="1177614" y="6323821"/>
                </a:cubicBezTo>
                <a:lnTo>
                  <a:pt x="1177614" y="534183"/>
                </a:lnTo>
                <a:cubicBezTo>
                  <a:pt x="1177614" y="239164"/>
                  <a:pt x="938454" y="3"/>
                  <a:pt x="643435" y="3"/>
                </a:cubicBez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61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1">
            <a:off x="457199" y="3435015"/>
            <a:ext cx="3224464" cy="348916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087228" y="1402080"/>
            <a:ext cx="8985325" cy="4666211"/>
          </a:xfrm>
          <a:prstGeom prst="roundRect">
            <a:avLst>
              <a:gd name="adj" fmla="val 10501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6510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>
            <a:off x="718887" y="3347786"/>
            <a:ext cx="2875547" cy="52337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2087228" y="3224463"/>
            <a:ext cx="770021" cy="77002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905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110167" y="3453063"/>
            <a:ext cx="228600" cy="312821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363085" y="3453063"/>
            <a:ext cx="228600" cy="312821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 flipH="1" flipV="1">
            <a:off x="2309776" y="3452252"/>
            <a:ext cx="324924" cy="314441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616003" y="2304047"/>
            <a:ext cx="6788809" cy="274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新生共融營的準備工作包括</a:t>
            </a:r>
            <a:endParaRPr kumimoji="1" lang="en-US" altLang="zh-CN" sz="28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50000"/>
              </a:lnSpc>
              <a:buAutoNum type="arabicPeriod"/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穿著舒適的長褲、球鞋、便帽</a:t>
            </a: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kumimoji="1" lang="zh-TW" altLang="en-US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以整齊舒適為原則。</a:t>
            </a:r>
            <a:endParaRPr kumimoji="1" lang="en-US" altLang="zh-CN" sz="2800" dirty="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 algn="l">
              <a:lnSpc>
                <a:spcPct val="150000"/>
              </a:lnSpc>
              <a:buAutoNum type="arabicPeriod"/>
            </a:pP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攜帶健保卡、水壺、現金</a:t>
            </a:r>
            <a:r>
              <a:rPr kumimoji="1" lang="en-US" altLang="zh-TW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00元（含餐費、保險費等），並繳交3張半年內的1吋大頭照。</a:t>
            </a:r>
          </a:p>
          <a:p>
            <a:pPr marL="514350" indent="-514350" algn="l">
              <a:lnSpc>
                <a:spcPct val="150000"/>
              </a:lnSpc>
              <a:buAutoNum type="arabicPeriod"/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所有同學在活動期間都需要住宿</a:t>
            </a:r>
            <a:r>
              <a:rPr kumimoji="1" lang="en-US" altLang="zh-CN" sz="28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，請準備薄被、枕頭、盥洗衣服及盥洗用具</a:t>
            </a: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kumimoji="1" lang="zh-CN" altLang="en-US" sz="2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活動準備</a:t>
            </a:r>
            <a:endParaRPr kumimoji="1" lang="zh-CN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4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555080" y="5062459"/>
            <a:ext cx="752849" cy="2538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288021" y="1968499"/>
            <a:ext cx="8019908" cy="4399050"/>
          </a:xfrm>
          <a:prstGeom prst="roundRect">
            <a:avLst>
              <a:gd name="adj" fmla="val 458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469900" dist="381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1801451" y="1485830"/>
            <a:ext cx="1098903" cy="1107986"/>
            <a:chOff x="1801451" y="1485830"/>
            <a:chExt cx="1098903" cy="1107986"/>
          </a:xfrm>
        </p:grpSpPr>
        <p:sp>
          <p:nvSpPr>
            <p:cNvPr id="6" name="标题 1"/>
            <p:cNvSpPr txBox="1"/>
            <p:nvPr/>
          </p:nvSpPr>
          <p:spPr>
            <a:xfrm rot="11339608">
              <a:off x="1871371" y="1554829"/>
              <a:ext cx="959063" cy="969988"/>
            </a:xfrm>
            <a:prstGeom prst="blockArc">
              <a:avLst>
                <a:gd name="adj1" fmla="val 4131234"/>
                <a:gd name="adj2" fmla="val 21435934"/>
                <a:gd name="adj3" fmla="val 10263"/>
              </a:avLst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11339608">
              <a:off x="2041290" y="1726684"/>
              <a:ext cx="619225" cy="626278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8" name="标题 1"/>
          <p:cNvSpPr txBox="1"/>
          <p:nvPr/>
        </p:nvSpPr>
        <p:spPr>
          <a:xfrm>
            <a:off x="2827726" y="2360596"/>
            <a:ext cx="7103778" cy="36245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活動當天學校協調嘉義客運投幣接駁車</a:t>
            </a: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8月2</a:t>
            </a:r>
            <a:r>
              <a:rPr kumimoji="1" lang="en-US" altLang="zh-TW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</a:t>
            </a: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日至</a:t>
            </a:r>
            <a:r>
              <a:rPr kumimoji="1" lang="en-US" altLang="zh-CN" sz="2800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大林校區</a:t>
            </a: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報到的同學，上午</a:t>
            </a:r>
            <a:r>
              <a:rPr kumimoji="1" lang="zh-TW" altLang="en-US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</a:t>
            </a: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08:10在嘉義火車站有接駁車（一趟＄50）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8月2</a:t>
            </a:r>
            <a:r>
              <a:rPr kumimoji="1" lang="en-US" altLang="zh-TW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日至</a:t>
            </a:r>
            <a:r>
              <a:rPr kumimoji="1" lang="en-US" altLang="zh-CN" sz="2800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嘉義校區</a:t>
            </a:r>
            <a:r>
              <a:rPr kumimoji="1" lang="en-US" altLang="zh-CN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報到的同學，上午08:30在嘉義火車站有接駁車（一趟＄25）。</a:t>
            </a:r>
            <a:r>
              <a:rPr kumimoji="1" lang="en-US" altLang="zh-CN" sz="28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搭車點在出車站後右邊的地下道出入口</a:t>
            </a:r>
            <a:r>
              <a:rPr kumimoji="1" lang="zh-TW" altLang="en-US" sz="28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endParaRPr lang="en-US" altLang="zh-TW" sz="2800" b="1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109663" indent="-1109663"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（優遊商旅、大三通大飯店對面路邊，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1109663" indent="-1109663"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會有學生舉牌引導。）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2135170" y="1863626"/>
            <a:ext cx="431467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接駁車安排</a:t>
            </a:r>
            <a:endParaRPr kumimoji="1" lang="zh-CN" altLang="en-US" dirty="0"/>
          </a:p>
        </p:txBody>
      </p:sp>
      <p:grpSp>
        <p:nvGrpSpPr>
          <p:cNvPr id="11" name="群組 10"/>
          <p:cNvGrpSpPr/>
          <p:nvPr/>
        </p:nvGrpSpPr>
        <p:grpSpPr>
          <a:xfrm>
            <a:off x="157177" y="332616"/>
            <a:ext cx="527808" cy="722361"/>
            <a:chOff x="157177" y="332616"/>
            <a:chExt cx="527808" cy="722361"/>
          </a:xfrm>
        </p:grpSpPr>
        <p:sp>
          <p:nvSpPr>
            <p:cNvPr id="12" name="标题 1"/>
            <p:cNvSpPr txBox="1"/>
            <p:nvPr/>
          </p:nvSpPr>
          <p:spPr>
            <a:xfrm rot="2700000">
              <a:off x="234473" y="409912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 rot="2700000">
              <a:off x="234473" y="604465"/>
              <a:ext cx="373216" cy="373216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FF8533"/>
      </a:accent1>
      <a:accent2>
        <a:srgbClr val="002060"/>
      </a:accent2>
      <a:accent3>
        <a:srgbClr val="FEB228"/>
      </a:accent3>
      <a:accent4>
        <a:srgbClr val="FED07D"/>
      </a:accent4>
      <a:accent5>
        <a:srgbClr val="FEB228"/>
      </a:accent5>
      <a:accent6>
        <a:srgbClr val="9C9792"/>
      </a:accent6>
      <a:hlink>
        <a:srgbClr val="000000"/>
      </a:hlink>
      <a:folHlink>
        <a:srgbClr val="0000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1085</Words>
  <Application>Microsoft Office PowerPoint</Application>
  <PresentationFormat>寬螢幕</PresentationFormat>
  <Paragraphs>165</Paragraphs>
  <Slides>42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4" baseType="lpstr">
      <vt:lpstr>Source Han Sans CN Bold</vt:lpstr>
      <vt:lpstr>OPPOSans H</vt:lpstr>
      <vt:lpstr>OPPOSans B</vt:lpstr>
      <vt:lpstr>標楷體</vt:lpstr>
      <vt:lpstr>HelloFont WenYiHei</vt:lpstr>
      <vt:lpstr>Wingdings</vt:lpstr>
      <vt:lpstr>MS Gothic</vt:lpstr>
      <vt:lpstr>Times New Roman</vt:lpstr>
      <vt:lpstr>Arial</vt:lpstr>
      <vt:lpstr>Source Han Sans</vt:lpstr>
      <vt:lpstr>Office 主题​​</vt:lpstr>
      <vt:lpstr>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榮志 簡</cp:lastModifiedBy>
  <cp:revision>45</cp:revision>
  <dcterms:modified xsi:type="dcterms:W3CDTF">2025-05-17T11:45:02Z</dcterms:modified>
</cp:coreProperties>
</file>